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 id="270" r:id="rId17"/>
  </p:sldIdLst>
  <p:sldSz cx="18288000" cy="10287000"/>
  <p:notesSz cx="6858000" cy="9144000"/>
  <p:embeddedFontLst>
    <p:embeddedFont>
      <p:font typeface="Canva Sans 2" panose="020B0604020202020204" charset="0"/>
      <p:regular r:id="rId19"/>
    </p:embeddedFont>
    <p:embeddedFont>
      <p:font typeface="Lato" panose="020F0502020204030203" pitchFamily="34" charset="0"/>
      <p:regular r:id="rId20"/>
      <p:bold r:id="rId21"/>
      <p:italic r:id="rId22"/>
      <p:boldItalic r:id="rId23"/>
    </p:embeddedFont>
    <p:embeddedFont>
      <p:font typeface="Lato Bold" panose="020F0502020204030203" charset="0"/>
      <p:regular r:id="rId24"/>
    </p:embeddedFont>
    <p:embeddedFont>
      <p:font typeface="Lato Bold Italics" panose="020B0604020202020204" charset="0"/>
      <p:regular r:id="rId25"/>
    </p:embeddedFont>
    <p:embeddedFont>
      <p:font typeface="Poppins" panose="00000500000000000000" pitchFamily="2" charset="0"/>
      <p:regular r:id="rId26"/>
      <p:bold r:id="rId27"/>
      <p:italic r:id="rId28"/>
      <p:boldItalic r:id="rId29"/>
    </p:embeddedFont>
    <p:embeddedFont>
      <p:font typeface="Poppins Bold" panose="00000800000000000000" charset="0"/>
      <p:regular r:id="rId30"/>
    </p:embeddedFont>
    <p:embeddedFont>
      <p:font typeface="Poppins Medium" panose="00000600000000000000" pitchFamily="2" charset="0"/>
      <p:regular r:id="rId31"/>
      <p:italic r:id="rId32"/>
    </p:embeddedFont>
    <p:embeddedFont>
      <p:font typeface="Poppins Semi-Bold" panose="020B0604020202020204" charset="0"/>
      <p:regular r:id="rId33"/>
    </p:embeddedFont>
    <p:embeddedFont>
      <p:font typeface="Poppins Semi-Bold Italics"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7086" autoAdjust="0"/>
  </p:normalViewPr>
  <p:slideViewPr>
    <p:cSldViewPr>
      <p:cViewPr varScale="1">
        <p:scale>
          <a:sx n="44" d="100"/>
          <a:sy n="44" d="100"/>
        </p:scale>
        <p:origin x="1330"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Chambers Plan is the #1 affinity partner for chambers. It has a lot of potential for growth at our chamber, which means more revenue and capacity to serve our members. This presentation will go over what Chambers Plan is, how it benefits the chamber and its members and how we can leverage it to reach our goals.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Another part of that partnership agreement is how we use our administration fees. According to the partnership agreement, we are responsible for reinvesting 10% of all the administration fees we earn into promoting Chambers Plan. That includes both actual and in-kind investments, like promotions at our events or on our website.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one of the most exciting parts about Chambers Plan – its potential impact on our chamber. Right now, only 11.7% of Chamber members in Canada are on Chambers Plan. That leaves 88.3% of members, which is about 220,000 businesses. </a:t>
            </a:r>
          </a:p>
          <a:p>
            <a:endParaRPr lang="en-US"/>
          </a:p>
          <a:p>
            <a:r>
              <a:rPr lang="en-US"/>
              <a:t>Not all of those businesses would be eligible for Chambers Plan. But for those that are, they’re already an engaged audience with their chamber, which makes it that much easier to spread the word about this awesome chamber benefit.</a:t>
            </a:r>
          </a:p>
          <a:p>
            <a:endParaRPr lang="en-US"/>
          </a:p>
          <a:p>
            <a:r>
              <a:rPr lang="en-US"/>
              <a:t>While we’d love to have 100% of our members on Chambers Plan, a more realistic goal for us would be to shoot for a 25% participation rate among our membership.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Now that we know how much potential there is with Chambers Plan, let’s take a look at where our chamber is at. </a:t>
            </a:r>
          </a:p>
          <a:p>
            <a:endParaRPr lang="en-US" dirty="0"/>
          </a:p>
          <a:p>
            <a:r>
              <a:rPr lang="en-US" dirty="0"/>
              <a:t>*insert admin fee earnings and Chambers Plan members*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27839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Now that you’re equipped with all this great knowledge about Chambers Plan, it’s your job to put it to use. </a:t>
            </a:r>
          </a:p>
          <a:p>
            <a:endParaRPr lang="en-US" dirty="0"/>
          </a:p>
          <a:p>
            <a:r>
              <a:rPr lang="en-US" dirty="0"/>
              <a:t>Arguably the easiest way to do this is consider Chambers Plan for your business if you haven’t already. This is a great way to support the chamber, because as we mentioned earlier, a small percentage of your premiums will go directly back to us.</a:t>
            </a:r>
          </a:p>
          <a:p>
            <a:endParaRPr lang="en-US" dirty="0"/>
          </a:p>
          <a:p>
            <a:r>
              <a:rPr lang="en-US" dirty="0"/>
              <a:t>You can also talk to your friends, colleagues, or other community members about Chambers Plan. Ask them how they’re dealing with hiring top talent or caring for their current employees. </a:t>
            </a:r>
          </a:p>
          <a:p>
            <a:endParaRPr lang="en-US" dirty="0"/>
          </a:p>
          <a:p>
            <a:r>
              <a:rPr lang="en-US" dirty="0"/>
              <a:t>And if you do come across a business that’s interested in learning more, let the chamber know about that business so we can follow up with more information or a quote.</a:t>
            </a:r>
          </a:p>
          <a:p>
            <a:endParaRPr lang="en-US" dirty="0"/>
          </a:p>
          <a:p>
            <a:r>
              <a:rPr lang="en-US" dirty="0"/>
              <a:t>Johnston Group and our advisor are already putting a lot of time and money into generating leads for Chambers Plan through things like mail drops, social media, and digital ads. As a chamber that endorses Chambers Plan, it’s our responsibility to also generate leads, especially among our current members.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We can even help you with talking points so if you’re at a Chamber event and someone asks about Chambers Plan, you’ll know what to say!!</a:t>
            </a:r>
          </a:p>
          <a:p>
            <a:endParaRPr lang="en-US" dirty="0"/>
          </a:p>
          <a:p>
            <a:r>
              <a:rPr lang="en-US" dirty="0"/>
              <a:t>Some examples are shown here:</a:t>
            </a:r>
          </a:p>
          <a:p>
            <a:endParaRPr lang="en-US" dirty="0"/>
          </a:p>
          <a:p>
            <a:r>
              <a:rPr lang="en-US" dirty="0"/>
              <a:t>“Chambers Plan is our only true member-exclusive affinity program because only chamber members can access it. There aren’t any minimum size or industry requirements, and you’ll get guaranteed coverage and renewal if you’re a small to medium-sized company.”</a:t>
            </a:r>
          </a:p>
          <a:p>
            <a:endParaRPr lang="en-US" dirty="0"/>
          </a:p>
          <a:p>
            <a:r>
              <a:rPr lang="en-US" dirty="0"/>
              <a:t>“If you’re struggling to hire good people, re-evaluating your employee benefits might help that problem. Next to their salary, most employees feel benefit coverage is the most important thing their employer can offer. Getting on Chambers Plan will instantly make you a more attractive company to job seekers.”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 couple more examples for what to say when talking about Chambers Plan: </a:t>
            </a:r>
          </a:p>
          <a:p>
            <a:endParaRPr lang="en-US" sz="1200" dirty="0">
              <a:solidFill>
                <a:srgbClr val="000000"/>
              </a:solidFill>
              <a:latin typeface="Lato"/>
            </a:endParaRPr>
          </a:p>
          <a:p>
            <a:r>
              <a:rPr lang="en-US" sz="1200" dirty="0">
                <a:solidFill>
                  <a:srgbClr val="000000"/>
                </a:solidFill>
                <a:latin typeface="Lato"/>
              </a:rPr>
              <a:t>“Since Chambers Plan is a not-for-profit, all of the surpluses get invested right back into the Plan. Along with the pooled rates, this means premiums are much more stable than in a more traditional, experience-rated plan.”</a:t>
            </a:r>
          </a:p>
          <a:p>
            <a:endParaRPr lang="en-US" dirty="0"/>
          </a:p>
          <a:p>
            <a:r>
              <a:rPr lang="en-US" dirty="0"/>
              <a:t>“Chambers Plan offers great extended health benefits, but also lots of other programs like Teladoc – a virtual care provider that can get you a doctor’s appointment without leaving your house. Business Assistance Service gives you free access to legal, HR and accounting professionals. </a:t>
            </a:r>
            <a:r>
              <a:rPr lang="en-US" sz="1200">
                <a:solidFill>
                  <a:srgbClr val="000000"/>
                </a:solidFill>
                <a:latin typeface="Lato"/>
              </a:rPr>
              <a:t>And the plan has many mental health resources you and your employees have full access to as well.”</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have questions about Chambers Plan or want to learn more about how you can help boost our chambers’ admin fees, please reach out to one of our team members. Thank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For those that don’t know the history, the Chamber group plan was started in the early 1970’s by the Winnipeg Chamber at a time when most small businesses could not get group coverage. It’s a plan built by chambers for chambers.</a:t>
            </a:r>
          </a:p>
          <a:p>
            <a:endParaRPr lang="en-US" dirty="0"/>
          </a:p>
          <a:p>
            <a:r>
              <a:rPr lang="en-US" dirty="0"/>
              <a:t>The Plan has grown to now include 750 Chambers and Boards of Trade, 33,000 businesses and over 185,000 employees all across Canada.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Chambers Plan is the largest plan of its kind in Canada. It’s a pooled plan, which combines businesses’ premiums to mitigate risk and high renewals. So businesses that have a year of high claims are balanced out by businesses with low claims to provide more stable renewals than an experience-rated plan.</a:t>
            </a:r>
          </a:p>
          <a:p>
            <a:endParaRPr lang="en-US" dirty="0"/>
          </a:p>
          <a:p>
            <a:r>
              <a:rPr lang="en-US" dirty="0"/>
              <a:t>The plan is also led by a not-for-profit board of chamber leaders and chamber members from across Canada, the Chambers of Commerce Insurance Corporation of Canada. This is significant for a couple reasons. </a:t>
            </a:r>
          </a:p>
          <a:p>
            <a:endParaRPr lang="en-US" dirty="0"/>
          </a:p>
          <a:p>
            <a:r>
              <a:rPr lang="en-US" dirty="0"/>
              <a:t>First, it means chamber staff and board members are overseeing the plan to make sure it’s always serving members. Second, the plan is structured as a non-profit organization so, if there are surpluses at the end of the year, they get reinvested back into the plan to keep premiums low, rather than flowing back to investors.</a:t>
            </a:r>
          </a:p>
          <a:p>
            <a:endParaRPr lang="en-US" dirty="0"/>
          </a:p>
          <a:p>
            <a:r>
              <a:rPr lang="en-US" dirty="0"/>
              <a:t>Chambers Plan mirrors an actual chamber in a lot of ways – both are non-profits and both exist to serve members, support small businesses, and give back to the community.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 what makes Chambers Plan the #1 employee benefits plan for Canadian small businesses? Here are a few of the differentiators:</a:t>
            </a:r>
          </a:p>
          <a:p>
            <a:endParaRPr lang="en-US" dirty="0"/>
          </a:p>
          <a:p>
            <a:r>
              <a:rPr lang="en-US" dirty="0"/>
              <a:t>Guaranteed approval means some members can choose options that guarantee coverage for them and their employees and avoid the underwriting process.</a:t>
            </a:r>
          </a:p>
          <a:p>
            <a:endParaRPr lang="en-US" dirty="0"/>
          </a:p>
          <a:p>
            <a:r>
              <a:rPr lang="en-US" dirty="0"/>
              <a:t>Chambers Plan also guarantees renewal for all members as long as they pay their premium each month.</a:t>
            </a:r>
          </a:p>
          <a:p>
            <a:endParaRPr lang="en-US" dirty="0"/>
          </a:p>
          <a:p>
            <a:r>
              <a:rPr lang="en-US" dirty="0"/>
              <a:t>In terms of rate stability, claims are averaged over more than 33,000 companies. If your member has a higher-than-usual claim one year, they won’t be singled out for a price increase. </a:t>
            </a:r>
          </a:p>
          <a:p>
            <a:endParaRPr lang="en-US" dirty="0"/>
          </a:p>
          <a:p>
            <a:r>
              <a:rPr lang="en-US" dirty="0"/>
              <a:t>Over the last 10 years, Chambers Plan has an average renewal rate below the industry average of above 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An important part of being a board member is promoting all chamber activities and initiatives, including Chambers Plan. But how do you know if a business is eligible?</a:t>
            </a:r>
          </a:p>
          <a:p>
            <a:endParaRPr lang="en-US" dirty="0"/>
          </a:p>
          <a:p>
            <a:r>
              <a:rPr lang="en-US" dirty="0"/>
              <a:t>Chambers Plan is designed for small to medium-sized companies. Even a one person operation is considered a group, so sole entrepreneurs can get coverage. </a:t>
            </a:r>
          </a:p>
          <a:p>
            <a:endParaRPr lang="en-US" dirty="0"/>
          </a:p>
          <a:p>
            <a:r>
              <a:rPr lang="en-US" dirty="0"/>
              <a:t>Of course, a key aspect is that companies MUST be chamber members in good standing – each business on the plan has to be up to date on their Chamber dues.</a:t>
            </a:r>
          </a:p>
          <a:p>
            <a:endParaRPr lang="en-US" dirty="0"/>
          </a:p>
          <a:p>
            <a:r>
              <a:rPr lang="en-US" dirty="0"/>
              <a:t>And finally, they’re considering group benefits for the first time or are looking into switching from their current provider.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issues that an employee benefits plan like Chambers Plan addresses is aligned with a lot of the issues we’re hearing our members are struggling with. </a:t>
            </a:r>
          </a:p>
          <a:p>
            <a:endParaRPr lang="en-US"/>
          </a:p>
          <a:p>
            <a:r>
              <a:rPr lang="en-US"/>
              <a:t>Like we’ve mentioned, Chambers Plan is all about keeping costs down, regardless of claim experience. </a:t>
            </a:r>
          </a:p>
          <a:p>
            <a:endParaRPr lang="en-US"/>
          </a:p>
          <a:p>
            <a:r>
              <a:rPr lang="en-US"/>
              <a:t>With the current challenges companies have in recruiting and retaining employees, group benefits are becoming more and more essential, which puts Chambers Plan in a great position to help our members.</a:t>
            </a:r>
          </a:p>
          <a:p>
            <a:endParaRPr lang="en-US"/>
          </a:p>
          <a:p>
            <a:r>
              <a:rPr lang="en-US"/>
              <a:t>And its also about taking care of the people behind each of our member businesses. The health of those people contribute to the health of our member businesses, but also the broader community.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Chambers Plan has great products and tangible benefits for our members, but the benefits don’t stop there.</a:t>
            </a:r>
          </a:p>
          <a:p>
            <a:endParaRPr lang="en-US"/>
          </a:p>
          <a:p>
            <a:r>
              <a:rPr lang="en-US"/>
              <a:t>Chambers Plan is a great way to answer the age-old question: “What value do I get from a chamber membership?” It’s an immediate way for businesses to see both cost savings and business support.</a:t>
            </a:r>
          </a:p>
          <a:p>
            <a:endParaRPr lang="en-US"/>
          </a:p>
          <a:p>
            <a:r>
              <a:rPr lang="en-US"/>
              <a:t>Chambers Plan is a reliable source of non-dues revenue, with administration fees coming in every month. It improves member attraction and retention, so it is also helping our chamber grow its membership base.</a:t>
            </a:r>
          </a:p>
          <a:p>
            <a:endParaRPr lang="en-US"/>
          </a:p>
          <a:p>
            <a:r>
              <a:rPr lang="en-US"/>
              <a:t>And finally, it offers the ability to collect membership dues for Chambers Plan members. The dues are collected alongside the monthly insurance premiums, making collections less of a burden, and membership more accessible than paying a lump sum once a year.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Now, let’s see the numbers that come along with those benefits.</a:t>
            </a:r>
          </a:p>
          <a:p>
            <a:endParaRPr lang="en-US" dirty="0"/>
          </a:p>
          <a:p>
            <a:r>
              <a:rPr lang="en-US" dirty="0"/>
              <a:t>Chambers get an average of $346 in admin fees per member each year. In 2023, this translated to $14 million getting re-invested into the chamber network because of Chambers Plan.</a:t>
            </a:r>
          </a:p>
          <a:p>
            <a:endParaRPr lang="en-US" dirty="0"/>
          </a:p>
          <a:p>
            <a:r>
              <a:rPr lang="en-US" dirty="0"/>
              <a:t>After their first year of chamber membership, 93.4% of businesses on Chambers Plan renew their chamber membership, compared to a regular, non-Chambers Plan retention rate of about 65%.</a:t>
            </a:r>
          </a:p>
          <a:p>
            <a:endParaRPr lang="en-US" dirty="0"/>
          </a:p>
          <a:p>
            <a:r>
              <a:rPr lang="en-US" dirty="0"/>
              <a:t>And when it comes to helping build our membership base, 70% of Chambers Plan members are also new to the chamber – businesses that may never have become chamber members if it were not for the plan.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Each party involved in Chambers Plan has different roles and responsibilities. For the chamber, we’re responsible for administrating the plan (in part, making sure plan members are still paying their dues to retain access to their benefits), exclusively endorsing it, working with our advisor(s), making referrals, and promoting it to new and prospective members.</a:t>
            </a:r>
          </a:p>
          <a:p>
            <a:endParaRPr lang="en-US" dirty="0"/>
          </a:p>
          <a:p>
            <a:r>
              <a:rPr lang="en-US" dirty="0"/>
              <a:t>Advisors are responsible for promoting and selling the plan, following up on referrals (especially the ones that come directly from the chamber), and building a relationship with the chambers they work with. </a:t>
            </a:r>
          </a:p>
          <a:p>
            <a:endParaRPr lang="en-US" dirty="0"/>
          </a:p>
          <a:p>
            <a:r>
              <a:rPr lang="en-US" dirty="0"/>
              <a:t>And Johnston Group administrates, providing customer service, and supporting chambers and advisors through their Chamber Relations department.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jpe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2.png"/><Relationship Id="rId4" Type="http://schemas.openxmlformats.org/officeDocument/2006/relationships/image" Target="../media/image24.png"/><Relationship Id="rId9"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jpe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grpSp>
        <p:nvGrpSpPr>
          <p:cNvPr id="2" name="Group 2"/>
          <p:cNvGrpSpPr/>
          <p:nvPr/>
        </p:nvGrpSpPr>
        <p:grpSpPr>
          <a:xfrm>
            <a:off x="1572990" y="1028700"/>
            <a:ext cx="7487938" cy="7497582"/>
            <a:chOff x="0" y="0"/>
            <a:chExt cx="9983917" cy="9996777"/>
          </a:xfrm>
        </p:grpSpPr>
        <p:pic>
          <p:nvPicPr>
            <p:cNvPr id="3" name="Picture 3"/>
            <p:cNvPicPr>
              <a:picLocks noChangeAspect="1"/>
            </p:cNvPicPr>
            <p:nvPr/>
          </p:nvPicPr>
          <p:blipFill>
            <a:blip r:embed="rId3"/>
            <a:srcRect l="16730" r="16730"/>
            <a:stretch>
              <a:fillRect/>
            </a:stretch>
          </p:blipFill>
          <p:spPr>
            <a:xfrm>
              <a:off x="0" y="0"/>
              <a:ext cx="9983917" cy="9996777"/>
            </a:xfrm>
            <a:prstGeom prst="rect">
              <a:avLst/>
            </a:prstGeom>
          </p:spPr>
        </p:pic>
      </p:grpSp>
      <p:sp>
        <p:nvSpPr>
          <p:cNvPr id="4" name="AutoShape 4"/>
          <p:cNvSpPr/>
          <p:nvPr/>
        </p:nvSpPr>
        <p:spPr>
          <a:xfrm>
            <a:off x="1572990" y="9253538"/>
            <a:ext cx="15686310" cy="4762"/>
          </a:xfrm>
          <a:prstGeom prst="line">
            <a:avLst/>
          </a:prstGeom>
          <a:ln w="9525" cap="flat">
            <a:solidFill>
              <a:srgbClr val="708BAC"/>
            </a:solidFill>
            <a:prstDash val="solid"/>
            <a:headEnd type="none" w="sm" len="sm"/>
            <a:tailEnd type="none" w="sm" len="sm"/>
          </a:ln>
        </p:spPr>
        <p:txBody>
          <a:bodyPr/>
          <a:lstStyle/>
          <a:p>
            <a:endParaRPr lang="en-CA"/>
          </a:p>
        </p:txBody>
      </p:sp>
      <p:grpSp>
        <p:nvGrpSpPr>
          <p:cNvPr id="5" name="Group 5"/>
          <p:cNvGrpSpPr/>
          <p:nvPr/>
        </p:nvGrpSpPr>
        <p:grpSpPr>
          <a:xfrm>
            <a:off x="-301317" y="-143874"/>
            <a:ext cx="602633" cy="10574748"/>
            <a:chOff x="0" y="0"/>
            <a:chExt cx="158718" cy="2785119"/>
          </a:xfrm>
        </p:grpSpPr>
        <p:sp>
          <p:nvSpPr>
            <p:cNvPr id="6" name="Freeform 6"/>
            <p:cNvSpPr/>
            <p:nvPr/>
          </p:nvSpPr>
          <p:spPr>
            <a:xfrm>
              <a:off x="0" y="0"/>
              <a:ext cx="158718" cy="2785119"/>
            </a:xfrm>
            <a:custGeom>
              <a:avLst/>
              <a:gdLst/>
              <a:ahLst/>
              <a:cxnLst/>
              <a:rect l="l" t="t" r="r" b="b"/>
              <a:pathLst>
                <a:path w="158718" h="2785119">
                  <a:moveTo>
                    <a:pt x="0" y="0"/>
                  </a:moveTo>
                  <a:lnTo>
                    <a:pt x="158718" y="0"/>
                  </a:lnTo>
                  <a:lnTo>
                    <a:pt x="158718" y="2785119"/>
                  </a:lnTo>
                  <a:lnTo>
                    <a:pt x="0" y="2785119"/>
                  </a:lnTo>
                  <a:lnTo>
                    <a:pt x="0" y="0"/>
                  </a:lnTo>
                </a:path>
              </a:pathLst>
            </a:custGeom>
            <a:solidFill>
              <a:srgbClr val="005E84"/>
            </a:solidFill>
          </p:spPr>
          <p:txBody>
            <a:bodyPr/>
            <a:lstStyle/>
            <a:p>
              <a:endParaRPr lang="en-CA"/>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9859104" y="1341425"/>
            <a:ext cx="7400196" cy="1453007"/>
          </a:xfrm>
          <a:custGeom>
            <a:avLst/>
            <a:gdLst/>
            <a:ahLst/>
            <a:cxnLst/>
            <a:rect l="l" t="t" r="r" b="b"/>
            <a:pathLst>
              <a:path w="7400196" h="1453007">
                <a:moveTo>
                  <a:pt x="0" y="0"/>
                </a:moveTo>
                <a:lnTo>
                  <a:pt x="7400196" y="0"/>
                </a:lnTo>
                <a:lnTo>
                  <a:pt x="7400196" y="1453007"/>
                </a:lnTo>
                <a:lnTo>
                  <a:pt x="0" y="1453007"/>
                </a:lnTo>
                <a:lnTo>
                  <a:pt x="0" y="0"/>
                </a:lnTo>
                <a:close/>
              </a:path>
            </a:pathLst>
          </a:custGeom>
          <a:blipFill>
            <a:blip r:embed="rId4"/>
            <a:stretch>
              <a:fillRect/>
            </a:stretch>
          </a:blipFill>
        </p:spPr>
        <p:txBody>
          <a:bodyPr/>
          <a:lstStyle/>
          <a:p>
            <a:endParaRPr lang="en-CA"/>
          </a:p>
        </p:txBody>
      </p:sp>
      <p:sp>
        <p:nvSpPr>
          <p:cNvPr id="9" name="TextBox 9"/>
          <p:cNvSpPr txBox="1"/>
          <p:nvPr/>
        </p:nvSpPr>
        <p:spPr>
          <a:xfrm>
            <a:off x="9859104" y="3495675"/>
            <a:ext cx="7400196" cy="3248025"/>
          </a:xfrm>
          <a:prstGeom prst="rect">
            <a:avLst/>
          </a:prstGeom>
        </p:spPr>
        <p:txBody>
          <a:bodyPr lIns="0" tIns="0" rIns="0" bIns="0" rtlCol="0" anchor="t">
            <a:spAutoFit/>
          </a:bodyPr>
          <a:lstStyle/>
          <a:p>
            <a:pPr algn="ctr">
              <a:lnSpc>
                <a:spcPts val="6360"/>
              </a:lnSpc>
            </a:pPr>
            <a:r>
              <a:rPr lang="en-US" sz="5300">
                <a:solidFill>
                  <a:srgbClr val="11324D"/>
                </a:solidFill>
                <a:latin typeface="Poppins Semi-Bold"/>
              </a:rPr>
              <a:t>Leveraging Chambers Plan to support your chamber</a:t>
            </a:r>
          </a:p>
        </p:txBody>
      </p:sp>
      <p:sp>
        <p:nvSpPr>
          <p:cNvPr id="10" name="TextBox 10"/>
          <p:cNvSpPr txBox="1"/>
          <p:nvPr/>
        </p:nvSpPr>
        <p:spPr>
          <a:xfrm>
            <a:off x="10060881" y="7534913"/>
            <a:ext cx="7400196" cy="568325"/>
          </a:xfrm>
          <a:prstGeom prst="rect">
            <a:avLst/>
          </a:prstGeom>
        </p:spPr>
        <p:txBody>
          <a:bodyPr lIns="0" tIns="0" rIns="0" bIns="0" rtlCol="0" anchor="t">
            <a:spAutoFit/>
          </a:bodyPr>
          <a:lstStyle/>
          <a:p>
            <a:pPr algn="ctr">
              <a:lnSpc>
                <a:spcPts val="3999"/>
              </a:lnSpc>
            </a:pPr>
            <a:r>
              <a:rPr lang="en-US" sz="3999">
                <a:solidFill>
                  <a:srgbClr val="C78F20"/>
                </a:solidFill>
                <a:latin typeface="Poppins Semi-Bold Italics"/>
              </a:rPr>
              <a:t>YOUR CHAMBER LOGO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9525" cap="flat">
            <a:solidFill>
              <a:srgbClr val="708BAC"/>
            </a:solidFill>
            <a:prstDash val="solid"/>
            <a:headEnd type="none" w="sm" len="sm"/>
            <a:tailEnd type="none" w="sm" len="sm"/>
          </a:ln>
        </p:spPr>
        <p:txBody>
          <a:bodyPr/>
          <a:lstStyle/>
          <a:p>
            <a:endParaRPr lang="en-CA"/>
          </a:p>
        </p:txBody>
      </p:sp>
      <p:grpSp>
        <p:nvGrpSpPr>
          <p:cNvPr id="3" name="Group 3"/>
          <p:cNvGrpSpPr/>
          <p:nvPr/>
        </p:nvGrpSpPr>
        <p:grpSpPr>
          <a:xfrm rot="5400000">
            <a:off x="4140138" y="-4967912"/>
            <a:ext cx="602633" cy="9935825"/>
            <a:chOff x="0" y="0"/>
            <a:chExt cx="158718" cy="2616843"/>
          </a:xfrm>
        </p:grpSpPr>
        <p:sp>
          <p:nvSpPr>
            <p:cNvPr id="4" name="Freeform 4"/>
            <p:cNvSpPr/>
            <p:nvPr/>
          </p:nvSpPr>
          <p:spPr>
            <a:xfrm>
              <a:off x="0" y="0"/>
              <a:ext cx="158718" cy="2616843"/>
            </a:xfrm>
            <a:custGeom>
              <a:avLst/>
              <a:gdLst/>
              <a:ahLst/>
              <a:cxnLst/>
              <a:rect l="l" t="t" r="r" b="b"/>
              <a:pathLst>
                <a:path w="158718" h="2616843">
                  <a:moveTo>
                    <a:pt x="0" y="0"/>
                  </a:moveTo>
                  <a:lnTo>
                    <a:pt x="158718" y="0"/>
                  </a:lnTo>
                  <a:lnTo>
                    <a:pt x="158718" y="2616843"/>
                  </a:lnTo>
                  <a:lnTo>
                    <a:pt x="0" y="2616843"/>
                  </a:lnTo>
                  <a:lnTo>
                    <a:pt x="0" y="0"/>
                  </a:lnTo>
                </a:path>
              </a:pathLst>
            </a:custGeom>
            <a:solidFill>
              <a:srgbClr val="005E84"/>
            </a:solidFill>
          </p:spPr>
          <p:txBody>
            <a:bodyPr/>
            <a:lstStyle/>
            <a:p>
              <a:endParaRPr lang="en-CA"/>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3"/>
            <a:stretch>
              <a:fillRect/>
            </a:stretch>
          </a:blipFill>
        </p:spPr>
        <p:txBody>
          <a:bodyPr/>
          <a:lstStyle/>
          <a:p>
            <a:endParaRPr lang="en-CA"/>
          </a:p>
        </p:txBody>
      </p:sp>
      <p:grpSp>
        <p:nvGrpSpPr>
          <p:cNvPr id="7" name="Group 7"/>
          <p:cNvGrpSpPr/>
          <p:nvPr/>
        </p:nvGrpSpPr>
        <p:grpSpPr>
          <a:xfrm>
            <a:off x="2550824" y="3681762"/>
            <a:ext cx="13186351" cy="2373543"/>
            <a:chOff x="0" y="0"/>
            <a:chExt cx="17581802" cy="3164724"/>
          </a:xfrm>
        </p:grpSpPr>
        <p:grpSp>
          <p:nvGrpSpPr>
            <p:cNvPr id="8" name="Group 8"/>
            <p:cNvGrpSpPr>
              <a:grpSpLocks noChangeAspect="1"/>
            </p:cNvGrpSpPr>
            <p:nvPr/>
          </p:nvGrpSpPr>
          <p:grpSpPr>
            <a:xfrm>
              <a:off x="0" y="0"/>
              <a:ext cx="17581802" cy="3164724"/>
              <a:chOff x="0" y="0"/>
              <a:chExt cx="1270000" cy="228600"/>
            </a:xfrm>
          </p:grpSpPr>
          <p:sp>
            <p:nvSpPr>
              <p:cNvPr id="9" name="Freeform 9"/>
              <p:cNvSpPr/>
              <p:nvPr/>
            </p:nvSpPr>
            <p:spPr>
              <a:xfrm>
                <a:off x="0" y="0"/>
                <a:ext cx="1270000" cy="228600"/>
              </a:xfrm>
              <a:custGeom>
                <a:avLst/>
                <a:gdLst/>
                <a:ahLst/>
                <a:cxnLst/>
                <a:rect l="l" t="t" r="r" b="b"/>
                <a:pathLst>
                  <a:path w="1270000" h="228600">
                    <a:moveTo>
                      <a:pt x="0" y="0"/>
                    </a:moveTo>
                    <a:lnTo>
                      <a:pt x="1270000" y="0"/>
                    </a:lnTo>
                    <a:lnTo>
                      <a:pt x="1270000" y="228600"/>
                    </a:lnTo>
                    <a:lnTo>
                      <a:pt x="0" y="228600"/>
                    </a:lnTo>
                    <a:lnTo>
                      <a:pt x="0" y="0"/>
                    </a:lnTo>
                    <a:close/>
                  </a:path>
                </a:pathLst>
              </a:custGeom>
              <a:solidFill>
                <a:srgbClr val="005A79"/>
              </a:solidFill>
            </p:spPr>
            <p:txBody>
              <a:bodyPr/>
              <a:lstStyle/>
              <a:p>
                <a:endParaRPr lang="en-CA"/>
              </a:p>
            </p:txBody>
          </p:sp>
          <p:sp>
            <p:nvSpPr>
              <p:cNvPr id="10" name="Freeform 10"/>
              <p:cNvSpPr/>
              <p:nvPr/>
            </p:nvSpPr>
            <p:spPr>
              <a:xfrm>
                <a:off x="0" y="0"/>
                <a:ext cx="127000" cy="228600"/>
              </a:xfrm>
              <a:custGeom>
                <a:avLst/>
                <a:gdLst/>
                <a:ahLst/>
                <a:cxnLst/>
                <a:rect l="l" t="t" r="r" b="b"/>
                <a:pathLst>
                  <a:path w="127000" h="228600">
                    <a:moveTo>
                      <a:pt x="0" y="0"/>
                    </a:moveTo>
                    <a:lnTo>
                      <a:pt x="127000" y="0"/>
                    </a:lnTo>
                    <a:lnTo>
                      <a:pt x="127000" y="228600"/>
                    </a:lnTo>
                    <a:lnTo>
                      <a:pt x="0" y="228600"/>
                    </a:lnTo>
                    <a:lnTo>
                      <a:pt x="0" y="0"/>
                    </a:lnTo>
                    <a:close/>
                  </a:path>
                </a:pathLst>
              </a:custGeom>
              <a:solidFill>
                <a:srgbClr val="C78F20"/>
              </a:solidFill>
            </p:spPr>
            <p:txBody>
              <a:bodyPr/>
              <a:lstStyle/>
              <a:p>
                <a:endParaRPr lang="en-CA"/>
              </a:p>
            </p:txBody>
          </p:sp>
        </p:grpSp>
      </p:grpSp>
      <p:sp>
        <p:nvSpPr>
          <p:cNvPr id="11" name="TextBox 11"/>
          <p:cNvSpPr txBox="1"/>
          <p:nvPr/>
        </p:nvSpPr>
        <p:spPr>
          <a:xfrm>
            <a:off x="1028700" y="847725"/>
            <a:ext cx="14728198" cy="1184910"/>
          </a:xfrm>
          <a:prstGeom prst="rect">
            <a:avLst/>
          </a:prstGeom>
        </p:spPr>
        <p:txBody>
          <a:bodyPr lIns="0" tIns="0" rIns="0" bIns="0" rtlCol="0" anchor="t">
            <a:spAutoFit/>
          </a:bodyPr>
          <a:lstStyle/>
          <a:p>
            <a:pPr>
              <a:lnSpc>
                <a:spcPts val="9240"/>
              </a:lnSpc>
            </a:pPr>
            <a:r>
              <a:rPr lang="en-US" sz="6600">
                <a:solidFill>
                  <a:srgbClr val="C9942B"/>
                </a:solidFill>
                <a:latin typeface="Poppins Semi-Bold"/>
              </a:rPr>
              <a:t>How to Use Admin Fees</a:t>
            </a:r>
          </a:p>
        </p:txBody>
      </p:sp>
      <p:sp>
        <p:nvSpPr>
          <p:cNvPr id="12" name="TextBox 12"/>
          <p:cNvSpPr txBox="1"/>
          <p:nvPr/>
        </p:nvSpPr>
        <p:spPr>
          <a:xfrm>
            <a:off x="1028700" y="2042068"/>
            <a:ext cx="10059713" cy="843915"/>
          </a:xfrm>
          <a:prstGeom prst="rect">
            <a:avLst/>
          </a:prstGeom>
        </p:spPr>
        <p:txBody>
          <a:bodyPr lIns="0" tIns="0" rIns="0" bIns="0" rtlCol="0" anchor="t">
            <a:spAutoFit/>
          </a:bodyPr>
          <a:lstStyle/>
          <a:p>
            <a:pPr>
              <a:lnSpc>
                <a:spcPts val="3359"/>
              </a:lnSpc>
              <a:spcBef>
                <a:spcPct val="0"/>
              </a:spcBef>
            </a:pPr>
            <a:r>
              <a:rPr lang="en-US" sz="2400">
                <a:solidFill>
                  <a:srgbClr val="005E84"/>
                </a:solidFill>
                <a:latin typeface="Poppins Medium"/>
              </a:rPr>
              <a:t>What percentage of our chamber's administration fees should be re-invested into promoting Chambers Plan? </a:t>
            </a:r>
          </a:p>
        </p:txBody>
      </p:sp>
      <p:sp>
        <p:nvSpPr>
          <p:cNvPr id="13" name="AutoShape 13"/>
          <p:cNvSpPr/>
          <p:nvPr/>
        </p:nvSpPr>
        <p:spPr>
          <a:xfrm>
            <a:off x="3224338" y="6055305"/>
            <a:ext cx="0" cy="1008021"/>
          </a:xfrm>
          <a:prstGeom prst="line">
            <a:avLst/>
          </a:prstGeom>
          <a:ln w="38100" cap="flat">
            <a:solidFill>
              <a:srgbClr val="708BAC"/>
            </a:solidFill>
            <a:prstDash val="solid"/>
            <a:headEnd type="none" w="sm" len="sm"/>
            <a:tailEnd type="none" w="sm" len="sm"/>
          </a:ln>
        </p:spPr>
        <p:txBody>
          <a:bodyPr/>
          <a:lstStyle/>
          <a:p>
            <a:endParaRPr lang="en-CA"/>
          </a:p>
        </p:txBody>
      </p:sp>
      <p:sp>
        <p:nvSpPr>
          <p:cNvPr id="14" name="AutoShape 14"/>
          <p:cNvSpPr/>
          <p:nvPr/>
        </p:nvSpPr>
        <p:spPr>
          <a:xfrm>
            <a:off x="9428417" y="6055305"/>
            <a:ext cx="0" cy="1008021"/>
          </a:xfrm>
          <a:prstGeom prst="line">
            <a:avLst/>
          </a:prstGeom>
          <a:ln w="38100" cap="flat">
            <a:solidFill>
              <a:srgbClr val="708BAC"/>
            </a:solidFill>
            <a:prstDash val="solid"/>
            <a:headEnd type="none" w="sm" len="sm"/>
            <a:tailEnd type="none" w="sm" len="sm"/>
          </a:ln>
        </p:spPr>
        <p:txBody>
          <a:bodyPr/>
          <a:lstStyle/>
          <a:p>
            <a:endParaRPr lang="en-CA"/>
          </a:p>
        </p:txBody>
      </p:sp>
      <p:sp>
        <p:nvSpPr>
          <p:cNvPr id="15" name="TextBox 15"/>
          <p:cNvSpPr txBox="1"/>
          <p:nvPr/>
        </p:nvSpPr>
        <p:spPr>
          <a:xfrm>
            <a:off x="2776572" y="7074042"/>
            <a:ext cx="933632" cy="593535"/>
          </a:xfrm>
          <a:prstGeom prst="rect">
            <a:avLst/>
          </a:prstGeom>
        </p:spPr>
        <p:txBody>
          <a:bodyPr lIns="0" tIns="0" rIns="0" bIns="0" rtlCol="0" anchor="t">
            <a:spAutoFit/>
          </a:bodyPr>
          <a:lstStyle/>
          <a:p>
            <a:pPr marL="0" lvl="1" indent="0" algn="ctr">
              <a:lnSpc>
                <a:spcPts val="4757"/>
              </a:lnSpc>
              <a:spcBef>
                <a:spcPct val="0"/>
              </a:spcBef>
            </a:pPr>
            <a:r>
              <a:rPr lang="en-US" sz="3171" dirty="0">
                <a:solidFill>
                  <a:srgbClr val="000000"/>
                </a:solidFill>
                <a:latin typeface="Poppins Bold"/>
              </a:rPr>
              <a:t>10%</a:t>
            </a:r>
          </a:p>
        </p:txBody>
      </p:sp>
      <p:sp>
        <p:nvSpPr>
          <p:cNvPr id="16" name="TextBox 16"/>
          <p:cNvSpPr txBox="1"/>
          <p:nvPr/>
        </p:nvSpPr>
        <p:spPr>
          <a:xfrm>
            <a:off x="1100489" y="7696152"/>
            <a:ext cx="4209598" cy="437327"/>
          </a:xfrm>
          <a:prstGeom prst="rect">
            <a:avLst/>
          </a:prstGeom>
        </p:spPr>
        <p:txBody>
          <a:bodyPr lIns="0" tIns="0" rIns="0" bIns="0" rtlCol="0" anchor="t">
            <a:spAutoFit/>
          </a:bodyPr>
          <a:lstStyle/>
          <a:p>
            <a:pPr marL="0" lvl="0" indent="0" algn="ctr">
              <a:lnSpc>
                <a:spcPts val="3407"/>
              </a:lnSpc>
              <a:spcBef>
                <a:spcPct val="0"/>
              </a:spcBef>
            </a:pPr>
            <a:r>
              <a:rPr lang="en-US" sz="2271">
                <a:solidFill>
                  <a:srgbClr val="000000"/>
                </a:solidFill>
                <a:latin typeface="Poppins"/>
              </a:rPr>
              <a:t>Promoting Chambers Plan</a:t>
            </a:r>
          </a:p>
        </p:txBody>
      </p:sp>
      <p:sp>
        <p:nvSpPr>
          <p:cNvPr id="17" name="TextBox 17"/>
          <p:cNvSpPr txBox="1"/>
          <p:nvPr/>
        </p:nvSpPr>
        <p:spPr>
          <a:xfrm>
            <a:off x="8999701" y="7080709"/>
            <a:ext cx="933632" cy="593535"/>
          </a:xfrm>
          <a:prstGeom prst="rect">
            <a:avLst/>
          </a:prstGeom>
        </p:spPr>
        <p:txBody>
          <a:bodyPr lIns="0" tIns="0" rIns="0" bIns="0" rtlCol="0" anchor="t">
            <a:spAutoFit/>
          </a:bodyPr>
          <a:lstStyle/>
          <a:p>
            <a:pPr marL="0" lvl="1" indent="0" algn="ctr">
              <a:lnSpc>
                <a:spcPts val="4757"/>
              </a:lnSpc>
              <a:spcBef>
                <a:spcPct val="0"/>
              </a:spcBef>
            </a:pPr>
            <a:r>
              <a:rPr lang="en-US" sz="3171">
                <a:solidFill>
                  <a:srgbClr val="000000"/>
                </a:solidFill>
                <a:latin typeface="Poppins Bold"/>
              </a:rPr>
              <a:t>90%</a:t>
            </a:r>
          </a:p>
        </p:txBody>
      </p:sp>
      <p:sp>
        <p:nvSpPr>
          <p:cNvPr id="18" name="TextBox 18"/>
          <p:cNvSpPr txBox="1"/>
          <p:nvPr/>
        </p:nvSpPr>
        <p:spPr>
          <a:xfrm>
            <a:off x="7323618" y="7702819"/>
            <a:ext cx="4209598" cy="437327"/>
          </a:xfrm>
          <a:prstGeom prst="rect">
            <a:avLst/>
          </a:prstGeom>
        </p:spPr>
        <p:txBody>
          <a:bodyPr lIns="0" tIns="0" rIns="0" bIns="0" rtlCol="0" anchor="t">
            <a:spAutoFit/>
          </a:bodyPr>
          <a:lstStyle/>
          <a:p>
            <a:pPr marL="0" lvl="0" indent="0" algn="ctr">
              <a:lnSpc>
                <a:spcPts val="3407"/>
              </a:lnSpc>
              <a:spcBef>
                <a:spcPct val="0"/>
              </a:spcBef>
            </a:pPr>
            <a:r>
              <a:rPr lang="en-US" sz="2271">
                <a:solidFill>
                  <a:srgbClr val="000000"/>
                </a:solidFill>
                <a:latin typeface="Poppins"/>
              </a:rPr>
              <a:t>Other chamber priorities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7299127" cy="3293450"/>
            <a:chOff x="0" y="0"/>
            <a:chExt cx="9732170" cy="4391267"/>
          </a:xfrm>
        </p:grpSpPr>
        <p:pic>
          <p:nvPicPr>
            <p:cNvPr id="3" name="Picture 3"/>
            <p:cNvPicPr>
              <a:picLocks noChangeAspect="1"/>
            </p:cNvPicPr>
            <p:nvPr/>
          </p:nvPicPr>
          <p:blipFill>
            <a:blip r:embed="rId3"/>
            <a:srcRect t="16201" b="16201"/>
            <a:stretch>
              <a:fillRect/>
            </a:stretch>
          </p:blipFill>
          <p:spPr>
            <a:xfrm>
              <a:off x="0" y="0"/>
              <a:ext cx="9732170" cy="4391267"/>
            </a:xfrm>
            <a:prstGeom prst="rect">
              <a:avLst/>
            </a:prstGeom>
          </p:spPr>
        </p:pic>
      </p:grpSp>
      <p:sp>
        <p:nvSpPr>
          <p:cNvPr id="4" name="AutoShape 4"/>
          <p:cNvSpPr/>
          <p:nvPr/>
        </p:nvSpPr>
        <p:spPr>
          <a:xfrm>
            <a:off x="1028700" y="9248775"/>
            <a:ext cx="16244028" cy="0"/>
          </a:xfrm>
          <a:prstGeom prst="line">
            <a:avLst/>
          </a:prstGeom>
          <a:ln w="9525" cap="flat">
            <a:solidFill>
              <a:srgbClr val="708BAC"/>
            </a:solidFill>
            <a:prstDash val="solid"/>
            <a:headEnd type="none" w="sm" len="sm"/>
            <a:tailEnd type="none" w="sm" len="sm"/>
          </a:ln>
        </p:spPr>
        <p:txBody>
          <a:bodyPr/>
          <a:lstStyle/>
          <a:p>
            <a:endParaRPr lang="en-CA"/>
          </a:p>
        </p:txBody>
      </p:sp>
      <p:sp>
        <p:nvSpPr>
          <p:cNvPr id="5" name="AutoShape 5"/>
          <p:cNvSpPr/>
          <p:nvPr/>
        </p:nvSpPr>
        <p:spPr>
          <a:xfrm rot="-5400000">
            <a:off x="5029200" y="5133975"/>
            <a:ext cx="8220075" cy="0"/>
          </a:xfrm>
          <a:prstGeom prst="line">
            <a:avLst/>
          </a:prstGeom>
          <a:ln w="9525" cap="flat">
            <a:solidFill>
              <a:srgbClr val="708BAC"/>
            </a:solidFill>
            <a:prstDash val="solid"/>
            <a:headEnd type="none" w="sm" len="sm"/>
            <a:tailEnd type="none" w="sm" len="sm"/>
          </a:ln>
        </p:spPr>
        <p:txBody>
          <a:bodyPr/>
          <a:lstStyle/>
          <a:p>
            <a:endParaRPr lang="en-CA"/>
          </a:p>
        </p:txBody>
      </p:sp>
      <p:grpSp>
        <p:nvGrpSpPr>
          <p:cNvPr id="6" name="Group 6"/>
          <p:cNvGrpSpPr/>
          <p:nvPr/>
        </p:nvGrpSpPr>
        <p:grpSpPr>
          <a:xfrm>
            <a:off x="-301317" y="-143874"/>
            <a:ext cx="602633" cy="10574748"/>
            <a:chOff x="0" y="0"/>
            <a:chExt cx="158718" cy="2785119"/>
          </a:xfrm>
        </p:grpSpPr>
        <p:sp>
          <p:nvSpPr>
            <p:cNvPr id="7" name="Freeform 7"/>
            <p:cNvSpPr/>
            <p:nvPr/>
          </p:nvSpPr>
          <p:spPr>
            <a:xfrm>
              <a:off x="0" y="0"/>
              <a:ext cx="158718" cy="2785119"/>
            </a:xfrm>
            <a:custGeom>
              <a:avLst/>
              <a:gdLst/>
              <a:ahLst/>
              <a:cxnLst/>
              <a:rect l="l" t="t" r="r" b="b"/>
              <a:pathLst>
                <a:path w="158718" h="2785119">
                  <a:moveTo>
                    <a:pt x="0" y="0"/>
                  </a:moveTo>
                  <a:lnTo>
                    <a:pt x="158718" y="0"/>
                  </a:lnTo>
                  <a:lnTo>
                    <a:pt x="158718" y="2785119"/>
                  </a:lnTo>
                  <a:lnTo>
                    <a:pt x="0" y="2785119"/>
                  </a:lnTo>
                  <a:lnTo>
                    <a:pt x="0" y="0"/>
                  </a:lnTo>
                </a:path>
              </a:pathLst>
            </a:custGeom>
            <a:solidFill>
              <a:srgbClr val="005A79"/>
            </a:solidFill>
          </p:spPr>
          <p:txBody>
            <a:bodyPr/>
            <a:lstStyle/>
            <a:p>
              <a:endParaRPr lang="en-CA"/>
            </a:p>
          </p:txBody>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697289" y="2568071"/>
            <a:ext cx="7697227" cy="6266076"/>
            <a:chOff x="0" y="-28575"/>
            <a:chExt cx="10262969" cy="8354768"/>
          </a:xfrm>
        </p:grpSpPr>
        <p:sp>
          <p:nvSpPr>
            <p:cNvPr id="10" name="TextBox 10"/>
            <p:cNvSpPr txBox="1"/>
            <p:nvPr/>
          </p:nvSpPr>
          <p:spPr>
            <a:xfrm>
              <a:off x="0" y="7592342"/>
              <a:ext cx="3998506" cy="733851"/>
            </a:xfrm>
            <a:prstGeom prst="rect">
              <a:avLst/>
            </a:prstGeom>
          </p:spPr>
          <p:txBody>
            <a:bodyPr lIns="0" tIns="0" rIns="0" bIns="0" rtlCol="0" anchor="t">
              <a:spAutoFit/>
            </a:bodyPr>
            <a:lstStyle/>
            <a:p>
              <a:pPr algn="ctr">
                <a:lnSpc>
                  <a:spcPts val="2286"/>
                </a:lnSpc>
              </a:pPr>
              <a:r>
                <a:rPr lang="en-US" sz="1633">
                  <a:solidFill>
                    <a:srgbClr val="000000"/>
                  </a:solidFill>
                  <a:latin typeface="Canva Sans 2"/>
                </a:rPr>
                <a:t>Non-Chambers Plan members</a:t>
              </a:r>
            </a:p>
            <a:p>
              <a:pPr algn="ctr">
                <a:lnSpc>
                  <a:spcPts val="2286"/>
                </a:lnSpc>
              </a:pPr>
              <a:r>
                <a:rPr lang="en-US" sz="1633">
                  <a:solidFill>
                    <a:srgbClr val="000000"/>
                  </a:solidFill>
                  <a:latin typeface="Canva Sans 2"/>
                </a:rPr>
                <a:t>88.3%</a:t>
              </a:r>
            </a:p>
          </p:txBody>
        </p:sp>
        <p:sp>
          <p:nvSpPr>
            <p:cNvPr id="11" name="TextBox 11"/>
            <p:cNvSpPr txBox="1"/>
            <p:nvPr/>
          </p:nvSpPr>
          <p:spPr>
            <a:xfrm>
              <a:off x="6922284" y="-28575"/>
              <a:ext cx="3340685" cy="760295"/>
            </a:xfrm>
            <a:prstGeom prst="rect">
              <a:avLst/>
            </a:prstGeom>
          </p:spPr>
          <p:txBody>
            <a:bodyPr lIns="0" tIns="0" rIns="0" bIns="0" rtlCol="0" anchor="t">
              <a:spAutoFit/>
            </a:bodyPr>
            <a:lstStyle/>
            <a:p>
              <a:pPr algn="ctr">
                <a:lnSpc>
                  <a:spcPts val="2286"/>
                </a:lnSpc>
              </a:pPr>
              <a:r>
                <a:rPr lang="en-US" sz="1633" dirty="0">
                  <a:solidFill>
                    <a:srgbClr val="000000"/>
                  </a:solidFill>
                  <a:latin typeface="Canva Sans 2"/>
                </a:rPr>
                <a:t>Chambers Plan members</a:t>
              </a:r>
            </a:p>
            <a:p>
              <a:pPr algn="ctr">
                <a:lnSpc>
                  <a:spcPts val="2286"/>
                </a:lnSpc>
              </a:pPr>
              <a:r>
                <a:rPr lang="en-US" sz="1633" dirty="0">
                  <a:solidFill>
                    <a:srgbClr val="000000"/>
                  </a:solidFill>
                  <a:latin typeface="Canva Sans 2"/>
                </a:rPr>
                <a:t>11.7%</a:t>
              </a:r>
            </a:p>
          </p:txBody>
        </p:sp>
        <p:grpSp>
          <p:nvGrpSpPr>
            <p:cNvPr id="12" name="Group 12"/>
            <p:cNvGrpSpPr>
              <a:grpSpLocks noChangeAspect="1"/>
            </p:cNvGrpSpPr>
            <p:nvPr/>
          </p:nvGrpSpPr>
          <p:grpSpPr>
            <a:xfrm>
              <a:off x="1959947" y="662648"/>
              <a:ext cx="7000897" cy="7000897"/>
              <a:chOff x="0" y="0"/>
              <a:chExt cx="2540000" cy="2540000"/>
            </a:xfrm>
          </p:grpSpPr>
          <p:sp>
            <p:nvSpPr>
              <p:cNvPr id="13" name="Freeform 13"/>
              <p:cNvSpPr/>
              <p:nvPr/>
            </p:nvSpPr>
            <p:spPr>
              <a:xfrm>
                <a:off x="1270000" y="0"/>
                <a:ext cx="895571" cy="819763"/>
              </a:xfrm>
              <a:custGeom>
                <a:avLst/>
                <a:gdLst/>
                <a:ahLst/>
                <a:cxnLst/>
                <a:rect l="l" t="t" r="r" b="b"/>
                <a:pathLst>
                  <a:path w="895571" h="819763">
                    <a:moveTo>
                      <a:pt x="0" y="0"/>
                    </a:moveTo>
                    <a:cubicBezTo>
                      <a:pt x="335624" y="0"/>
                      <a:pt x="657602" y="132853"/>
                      <a:pt x="895571" y="369526"/>
                    </a:cubicBezTo>
                    <a:lnTo>
                      <a:pt x="447785" y="819763"/>
                    </a:lnTo>
                    <a:cubicBezTo>
                      <a:pt x="328801" y="701427"/>
                      <a:pt x="167812" y="635000"/>
                      <a:pt x="0" y="635000"/>
                    </a:cubicBezTo>
                    <a:close/>
                  </a:path>
                </a:pathLst>
              </a:custGeom>
              <a:solidFill>
                <a:srgbClr val="005E84"/>
              </a:solidFill>
            </p:spPr>
            <p:txBody>
              <a:bodyPr/>
              <a:lstStyle/>
              <a:p>
                <a:endParaRPr lang="en-CA"/>
              </a:p>
            </p:txBody>
          </p:sp>
          <p:sp>
            <p:nvSpPr>
              <p:cNvPr id="14" name="Freeform 14"/>
              <p:cNvSpPr/>
              <p:nvPr/>
            </p:nvSpPr>
            <p:spPr>
              <a:xfrm>
                <a:off x="-90232" y="0"/>
                <a:ext cx="2762988" cy="2675004"/>
              </a:xfrm>
              <a:custGeom>
                <a:avLst/>
                <a:gdLst/>
                <a:ahLst/>
                <a:cxnLst/>
                <a:rect l="l" t="t" r="r" b="b"/>
                <a:pathLst>
                  <a:path w="2762988" h="2675004">
                    <a:moveTo>
                      <a:pt x="2209679" y="325892"/>
                    </a:moveTo>
                    <a:cubicBezTo>
                      <a:pt x="2664765" y="735348"/>
                      <a:pt x="2762988" y="1411184"/>
                      <a:pt x="2443286" y="1933246"/>
                    </a:cubicBezTo>
                    <a:cubicBezTo>
                      <a:pt x="2123583" y="2455307"/>
                      <a:pt x="1476949" y="2675004"/>
                      <a:pt x="905383" y="2455754"/>
                    </a:cubicBezTo>
                    <a:cubicBezTo>
                      <a:pt x="333817" y="2236505"/>
                      <a:pt x="0" y="1640713"/>
                      <a:pt x="111460" y="1038770"/>
                    </a:cubicBezTo>
                    <a:cubicBezTo>
                      <a:pt x="222919" y="436827"/>
                      <a:pt x="747930" y="61"/>
                      <a:pt x="1360105" y="0"/>
                    </a:cubicBezTo>
                    <a:lnTo>
                      <a:pt x="1360169" y="635000"/>
                    </a:lnTo>
                    <a:cubicBezTo>
                      <a:pt x="1054081" y="635031"/>
                      <a:pt x="791575" y="853414"/>
                      <a:pt x="735846" y="1154385"/>
                    </a:cubicBezTo>
                    <a:cubicBezTo>
                      <a:pt x="680116" y="1455356"/>
                      <a:pt x="847025" y="1753252"/>
                      <a:pt x="1132808" y="1862877"/>
                    </a:cubicBezTo>
                    <a:cubicBezTo>
                      <a:pt x="1418591" y="1972502"/>
                      <a:pt x="1741908" y="1862654"/>
                      <a:pt x="1901759" y="1601623"/>
                    </a:cubicBezTo>
                    <a:cubicBezTo>
                      <a:pt x="2061610" y="1340592"/>
                      <a:pt x="2012498" y="1002674"/>
                      <a:pt x="1784955" y="797946"/>
                    </a:cubicBezTo>
                    <a:close/>
                  </a:path>
                </a:pathLst>
              </a:custGeom>
              <a:solidFill>
                <a:srgbClr val="5F7DA7"/>
              </a:solidFill>
            </p:spPr>
            <p:txBody>
              <a:bodyPr/>
              <a:lstStyle/>
              <a:p>
                <a:endParaRPr lang="en-CA"/>
              </a:p>
            </p:txBody>
          </p:sp>
        </p:grpSp>
      </p:grpSp>
      <p:sp>
        <p:nvSpPr>
          <p:cNvPr id="15" name="TextBox 15"/>
          <p:cNvSpPr txBox="1"/>
          <p:nvPr/>
        </p:nvSpPr>
        <p:spPr>
          <a:xfrm>
            <a:off x="1028700" y="6816724"/>
            <a:ext cx="5362650" cy="2155826"/>
          </a:xfrm>
          <a:prstGeom prst="rect">
            <a:avLst/>
          </a:prstGeom>
        </p:spPr>
        <p:txBody>
          <a:bodyPr lIns="0" tIns="0" rIns="0" bIns="0" rtlCol="0" anchor="t">
            <a:spAutoFit/>
          </a:bodyPr>
          <a:lstStyle/>
          <a:p>
            <a:pPr>
              <a:lnSpc>
                <a:spcPts val="8000"/>
              </a:lnSpc>
            </a:pPr>
            <a:r>
              <a:rPr lang="en-US" sz="8000">
                <a:solidFill>
                  <a:srgbClr val="005A79"/>
                </a:solidFill>
                <a:latin typeface="Poppins Semi-Bold"/>
              </a:rPr>
              <a:t>Untapped Potential</a:t>
            </a:r>
          </a:p>
        </p:txBody>
      </p:sp>
      <p:sp>
        <p:nvSpPr>
          <p:cNvPr id="16" name="TextBox 16"/>
          <p:cNvSpPr txBox="1"/>
          <p:nvPr/>
        </p:nvSpPr>
        <p:spPr>
          <a:xfrm>
            <a:off x="9491610" y="942975"/>
            <a:ext cx="8108586" cy="1076325"/>
          </a:xfrm>
          <a:prstGeom prst="rect">
            <a:avLst/>
          </a:prstGeom>
        </p:spPr>
        <p:txBody>
          <a:bodyPr lIns="0" tIns="0" rIns="0" bIns="0" rtlCol="0" anchor="t">
            <a:spAutoFit/>
          </a:bodyPr>
          <a:lstStyle/>
          <a:p>
            <a:pPr>
              <a:lnSpc>
                <a:spcPts val="4200"/>
              </a:lnSpc>
            </a:pPr>
            <a:r>
              <a:rPr lang="en-US" sz="3000">
                <a:solidFill>
                  <a:srgbClr val="C9942B"/>
                </a:solidFill>
                <a:latin typeface="Poppins Semi-Bold"/>
              </a:rPr>
              <a:t>What percentage of chamber members across Canada are on Chambers Plan?</a:t>
            </a:r>
          </a:p>
        </p:txBody>
      </p:sp>
      <p:sp>
        <p:nvSpPr>
          <p:cNvPr id="17" name="TextBox 17"/>
          <p:cNvSpPr txBox="1"/>
          <p:nvPr/>
        </p:nvSpPr>
        <p:spPr>
          <a:xfrm>
            <a:off x="1028700" y="4883149"/>
            <a:ext cx="7605934" cy="1590675"/>
          </a:xfrm>
          <a:prstGeom prst="rect">
            <a:avLst/>
          </a:prstGeom>
        </p:spPr>
        <p:txBody>
          <a:bodyPr lIns="0" tIns="0" rIns="0" bIns="0" rtlCol="0" anchor="t">
            <a:spAutoFit/>
          </a:bodyPr>
          <a:lstStyle/>
          <a:p>
            <a:pPr>
              <a:lnSpc>
                <a:spcPts val="4200"/>
              </a:lnSpc>
            </a:pPr>
            <a:r>
              <a:rPr lang="en-US" sz="3000">
                <a:solidFill>
                  <a:srgbClr val="000000"/>
                </a:solidFill>
                <a:latin typeface="Lato Bold"/>
              </a:rPr>
              <a:t>The more businesses we have on Chambers Plan, the more capacity you'll have to serve your members.</a:t>
            </a:r>
          </a:p>
        </p:txBody>
      </p:sp>
      <p:sp>
        <p:nvSpPr>
          <p:cNvPr id="18" name="Freeform 18"/>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4"/>
            <a:stretch>
              <a:fillRect/>
            </a:stretch>
          </a:blipFill>
        </p:spPr>
        <p:txBody>
          <a:body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7299127" cy="3293450"/>
            <a:chOff x="0" y="0"/>
            <a:chExt cx="9732170" cy="4391267"/>
          </a:xfrm>
        </p:grpSpPr>
        <p:pic>
          <p:nvPicPr>
            <p:cNvPr id="3" name="Picture 3"/>
            <p:cNvPicPr>
              <a:picLocks noChangeAspect="1"/>
            </p:cNvPicPr>
            <p:nvPr/>
          </p:nvPicPr>
          <p:blipFill>
            <a:blip r:embed="rId3"/>
            <a:srcRect t="16201" b="16201"/>
            <a:stretch>
              <a:fillRect/>
            </a:stretch>
          </p:blipFill>
          <p:spPr>
            <a:xfrm>
              <a:off x="0" y="0"/>
              <a:ext cx="9732170" cy="4391267"/>
            </a:xfrm>
            <a:prstGeom prst="rect">
              <a:avLst/>
            </a:prstGeom>
          </p:spPr>
        </p:pic>
      </p:grpSp>
      <p:sp>
        <p:nvSpPr>
          <p:cNvPr id="4" name="AutoShape 4"/>
          <p:cNvSpPr/>
          <p:nvPr/>
        </p:nvSpPr>
        <p:spPr>
          <a:xfrm>
            <a:off x="1028700" y="9248775"/>
            <a:ext cx="16244028" cy="0"/>
          </a:xfrm>
          <a:prstGeom prst="line">
            <a:avLst/>
          </a:prstGeom>
          <a:ln w="9525" cap="flat">
            <a:solidFill>
              <a:srgbClr val="708BAC"/>
            </a:solidFill>
            <a:prstDash val="solid"/>
            <a:headEnd type="none" w="sm" len="sm"/>
            <a:tailEnd type="none" w="sm" len="sm"/>
          </a:ln>
        </p:spPr>
        <p:txBody>
          <a:bodyPr/>
          <a:lstStyle/>
          <a:p>
            <a:endParaRPr lang="en-CA"/>
          </a:p>
        </p:txBody>
      </p:sp>
      <p:sp>
        <p:nvSpPr>
          <p:cNvPr id="5" name="AutoShape 5"/>
          <p:cNvSpPr/>
          <p:nvPr/>
        </p:nvSpPr>
        <p:spPr>
          <a:xfrm rot="-5400000">
            <a:off x="5029200" y="5133975"/>
            <a:ext cx="8220075" cy="0"/>
          </a:xfrm>
          <a:prstGeom prst="line">
            <a:avLst/>
          </a:prstGeom>
          <a:ln w="9525" cap="flat">
            <a:solidFill>
              <a:srgbClr val="708BAC"/>
            </a:solidFill>
            <a:prstDash val="solid"/>
            <a:headEnd type="none" w="sm" len="sm"/>
            <a:tailEnd type="none" w="sm" len="sm"/>
          </a:ln>
        </p:spPr>
        <p:txBody>
          <a:bodyPr/>
          <a:lstStyle/>
          <a:p>
            <a:endParaRPr lang="en-CA"/>
          </a:p>
        </p:txBody>
      </p:sp>
      <p:grpSp>
        <p:nvGrpSpPr>
          <p:cNvPr id="6" name="Group 6"/>
          <p:cNvGrpSpPr/>
          <p:nvPr/>
        </p:nvGrpSpPr>
        <p:grpSpPr>
          <a:xfrm>
            <a:off x="-301317" y="-143874"/>
            <a:ext cx="602633" cy="10574748"/>
            <a:chOff x="0" y="0"/>
            <a:chExt cx="158718" cy="2785119"/>
          </a:xfrm>
        </p:grpSpPr>
        <p:sp>
          <p:nvSpPr>
            <p:cNvPr id="7" name="Freeform 7"/>
            <p:cNvSpPr/>
            <p:nvPr/>
          </p:nvSpPr>
          <p:spPr>
            <a:xfrm>
              <a:off x="0" y="0"/>
              <a:ext cx="158718" cy="2785119"/>
            </a:xfrm>
            <a:custGeom>
              <a:avLst/>
              <a:gdLst/>
              <a:ahLst/>
              <a:cxnLst/>
              <a:rect l="l" t="t" r="r" b="b"/>
              <a:pathLst>
                <a:path w="158718" h="2785119">
                  <a:moveTo>
                    <a:pt x="0" y="0"/>
                  </a:moveTo>
                  <a:lnTo>
                    <a:pt x="158718" y="0"/>
                  </a:lnTo>
                  <a:lnTo>
                    <a:pt x="158718" y="2785119"/>
                  </a:lnTo>
                  <a:lnTo>
                    <a:pt x="0" y="2785119"/>
                  </a:lnTo>
                  <a:lnTo>
                    <a:pt x="0" y="0"/>
                  </a:lnTo>
                </a:path>
              </a:pathLst>
            </a:custGeom>
            <a:solidFill>
              <a:srgbClr val="005A79"/>
            </a:solidFill>
          </p:spPr>
          <p:txBody>
            <a:bodyPr/>
            <a:lstStyle/>
            <a:p>
              <a:endParaRPr lang="en-CA"/>
            </a:p>
          </p:txBody>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028700" y="6816724"/>
            <a:ext cx="5362650" cy="2155826"/>
          </a:xfrm>
          <a:prstGeom prst="rect">
            <a:avLst/>
          </a:prstGeom>
        </p:spPr>
        <p:txBody>
          <a:bodyPr lIns="0" tIns="0" rIns="0" bIns="0" rtlCol="0" anchor="t">
            <a:spAutoFit/>
          </a:bodyPr>
          <a:lstStyle/>
          <a:p>
            <a:pPr>
              <a:lnSpc>
                <a:spcPts val="8000"/>
              </a:lnSpc>
            </a:pPr>
            <a:r>
              <a:rPr lang="en-US" sz="8000">
                <a:solidFill>
                  <a:srgbClr val="005A79"/>
                </a:solidFill>
                <a:latin typeface="Poppins Semi-Bold"/>
              </a:rPr>
              <a:t>Untapped Potential</a:t>
            </a:r>
          </a:p>
        </p:txBody>
      </p:sp>
      <p:sp>
        <p:nvSpPr>
          <p:cNvPr id="16" name="TextBox 16"/>
          <p:cNvSpPr txBox="1"/>
          <p:nvPr/>
        </p:nvSpPr>
        <p:spPr>
          <a:xfrm>
            <a:off x="9491610" y="942975"/>
            <a:ext cx="8108586" cy="1076325"/>
          </a:xfrm>
          <a:prstGeom prst="rect">
            <a:avLst/>
          </a:prstGeom>
        </p:spPr>
        <p:txBody>
          <a:bodyPr lIns="0" tIns="0" rIns="0" bIns="0" rtlCol="0" anchor="t">
            <a:spAutoFit/>
          </a:bodyPr>
          <a:lstStyle/>
          <a:p>
            <a:pPr>
              <a:lnSpc>
                <a:spcPts val="4200"/>
              </a:lnSpc>
            </a:pPr>
            <a:r>
              <a:rPr lang="en-US" sz="3000" dirty="0">
                <a:solidFill>
                  <a:srgbClr val="C9942B"/>
                </a:solidFill>
                <a:latin typeface="Poppins Semi-Bold"/>
              </a:rPr>
              <a:t>What percentage of our members are on Chambers Plan?</a:t>
            </a:r>
          </a:p>
        </p:txBody>
      </p:sp>
      <p:sp>
        <p:nvSpPr>
          <p:cNvPr id="17" name="TextBox 17"/>
          <p:cNvSpPr txBox="1"/>
          <p:nvPr/>
        </p:nvSpPr>
        <p:spPr>
          <a:xfrm>
            <a:off x="1028700" y="4883149"/>
            <a:ext cx="7605934" cy="1590675"/>
          </a:xfrm>
          <a:prstGeom prst="rect">
            <a:avLst/>
          </a:prstGeom>
        </p:spPr>
        <p:txBody>
          <a:bodyPr lIns="0" tIns="0" rIns="0" bIns="0" rtlCol="0" anchor="t">
            <a:spAutoFit/>
          </a:bodyPr>
          <a:lstStyle/>
          <a:p>
            <a:pPr>
              <a:lnSpc>
                <a:spcPts val="4200"/>
              </a:lnSpc>
            </a:pPr>
            <a:r>
              <a:rPr lang="en-US" sz="3000">
                <a:solidFill>
                  <a:srgbClr val="000000"/>
                </a:solidFill>
                <a:latin typeface="Lato Bold"/>
              </a:rPr>
              <a:t>The more businesses we have on Chambers Plan, the more capacity you'll have to serve your members.</a:t>
            </a:r>
          </a:p>
        </p:txBody>
      </p:sp>
      <p:sp>
        <p:nvSpPr>
          <p:cNvPr id="18" name="Freeform 18"/>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4"/>
            <a:stretch>
              <a:fillRect/>
            </a:stretch>
          </a:blipFill>
        </p:spPr>
        <p:txBody>
          <a:bodyPr/>
          <a:lstStyle/>
          <a:p>
            <a:endParaRPr lang="en-CA"/>
          </a:p>
        </p:txBody>
      </p:sp>
      <p:sp>
        <p:nvSpPr>
          <p:cNvPr id="19" name="TextBox 15">
            <a:extLst>
              <a:ext uri="{FF2B5EF4-FFF2-40B4-BE49-F238E27FC236}">
                <a16:creationId xmlns:a16="http://schemas.microsoft.com/office/drawing/2014/main" id="{0404D170-BC43-2068-4400-F0978E9F9528}"/>
              </a:ext>
            </a:extLst>
          </p:cNvPr>
          <p:cNvSpPr txBox="1"/>
          <p:nvPr/>
        </p:nvSpPr>
        <p:spPr>
          <a:xfrm>
            <a:off x="12524564" y="3517933"/>
            <a:ext cx="2057400" cy="730969"/>
          </a:xfrm>
          <a:prstGeom prst="rect">
            <a:avLst/>
          </a:prstGeom>
        </p:spPr>
        <p:txBody>
          <a:bodyPr wrap="square" lIns="0" tIns="0" rIns="0" bIns="0" rtlCol="0" anchor="t">
            <a:spAutoFit/>
          </a:bodyPr>
          <a:lstStyle/>
          <a:p>
            <a:pPr marL="0" lvl="1" indent="0" algn="ctr">
              <a:lnSpc>
                <a:spcPts val="4757"/>
              </a:lnSpc>
              <a:spcBef>
                <a:spcPct val="0"/>
              </a:spcBef>
            </a:pPr>
            <a:r>
              <a:rPr lang="en-US" sz="7500" dirty="0">
                <a:solidFill>
                  <a:srgbClr val="000000"/>
                </a:solidFill>
                <a:latin typeface="Poppins Bold"/>
              </a:rPr>
              <a:t>XX</a:t>
            </a:r>
          </a:p>
        </p:txBody>
      </p:sp>
      <p:sp>
        <p:nvSpPr>
          <p:cNvPr id="20" name="TextBox 16">
            <a:extLst>
              <a:ext uri="{FF2B5EF4-FFF2-40B4-BE49-F238E27FC236}">
                <a16:creationId xmlns:a16="http://schemas.microsoft.com/office/drawing/2014/main" id="{7271293F-C8ED-EAEE-5711-D031A1150BE2}"/>
              </a:ext>
            </a:extLst>
          </p:cNvPr>
          <p:cNvSpPr txBox="1"/>
          <p:nvPr/>
        </p:nvSpPr>
        <p:spPr>
          <a:xfrm>
            <a:off x="10276822" y="4435876"/>
            <a:ext cx="6552884" cy="452688"/>
          </a:xfrm>
          <a:prstGeom prst="rect">
            <a:avLst/>
          </a:prstGeom>
        </p:spPr>
        <p:txBody>
          <a:bodyPr wrap="square" lIns="0" tIns="0" rIns="0" bIns="0" rtlCol="0" anchor="t">
            <a:spAutoFit/>
          </a:bodyPr>
          <a:lstStyle/>
          <a:p>
            <a:pPr marL="0" lvl="0" indent="0" algn="ctr">
              <a:lnSpc>
                <a:spcPts val="3407"/>
              </a:lnSpc>
              <a:spcBef>
                <a:spcPct val="0"/>
              </a:spcBef>
            </a:pPr>
            <a:r>
              <a:rPr lang="en-US" sz="3500" dirty="0">
                <a:solidFill>
                  <a:srgbClr val="000000"/>
                </a:solidFill>
                <a:latin typeface="Poppins"/>
              </a:rPr>
              <a:t>Members on Chambers Plan</a:t>
            </a:r>
          </a:p>
        </p:txBody>
      </p:sp>
      <p:sp>
        <p:nvSpPr>
          <p:cNvPr id="23" name="TextBox 15">
            <a:extLst>
              <a:ext uri="{FF2B5EF4-FFF2-40B4-BE49-F238E27FC236}">
                <a16:creationId xmlns:a16="http://schemas.microsoft.com/office/drawing/2014/main" id="{9BDCE38A-98C9-72BA-9452-E4CDC170C619}"/>
              </a:ext>
            </a:extLst>
          </p:cNvPr>
          <p:cNvSpPr txBox="1"/>
          <p:nvPr/>
        </p:nvSpPr>
        <p:spPr>
          <a:xfrm>
            <a:off x="12197233" y="6085755"/>
            <a:ext cx="2712061" cy="730969"/>
          </a:xfrm>
          <a:prstGeom prst="rect">
            <a:avLst/>
          </a:prstGeom>
        </p:spPr>
        <p:txBody>
          <a:bodyPr wrap="square" lIns="0" tIns="0" rIns="0" bIns="0" rtlCol="0" anchor="t">
            <a:spAutoFit/>
          </a:bodyPr>
          <a:lstStyle/>
          <a:p>
            <a:pPr marL="0" lvl="1" indent="0" algn="ctr">
              <a:lnSpc>
                <a:spcPts val="4757"/>
              </a:lnSpc>
              <a:spcBef>
                <a:spcPct val="0"/>
              </a:spcBef>
            </a:pPr>
            <a:r>
              <a:rPr lang="en-US" sz="7500" dirty="0">
                <a:solidFill>
                  <a:srgbClr val="000000"/>
                </a:solidFill>
                <a:latin typeface="Poppins Bold"/>
              </a:rPr>
              <a:t>$XXX</a:t>
            </a:r>
          </a:p>
        </p:txBody>
      </p:sp>
      <p:sp>
        <p:nvSpPr>
          <p:cNvPr id="24" name="TextBox 16">
            <a:extLst>
              <a:ext uri="{FF2B5EF4-FFF2-40B4-BE49-F238E27FC236}">
                <a16:creationId xmlns:a16="http://schemas.microsoft.com/office/drawing/2014/main" id="{9D40CA16-413C-6D41-E9C7-3F65BD8A8CF1}"/>
              </a:ext>
            </a:extLst>
          </p:cNvPr>
          <p:cNvSpPr txBox="1"/>
          <p:nvPr/>
        </p:nvSpPr>
        <p:spPr>
          <a:xfrm>
            <a:off x="10276822" y="6996520"/>
            <a:ext cx="6552884" cy="452688"/>
          </a:xfrm>
          <a:prstGeom prst="rect">
            <a:avLst/>
          </a:prstGeom>
        </p:spPr>
        <p:txBody>
          <a:bodyPr wrap="square" lIns="0" tIns="0" rIns="0" bIns="0" rtlCol="0" anchor="t">
            <a:spAutoFit/>
          </a:bodyPr>
          <a:lstStyle/>
          <a:p>
            <a:pPr marL="0" lvl="0" indent="0" algn="ctr">
              <a:lnSpc>
                <a:spcPts val="3407"/>
              </a:lnSpc>
              <a:spcBef>
                <a:spcPct val="0"/>
              </a:spcBef>
            </a:pPr>
            <a:r>
              <a:rPr lang="en-US" sz="3500" dirty="0">
                <a:solidFill>
                  <a:srgbClr val="000000"/>
                </a:solidFill>
                <a:latin typeface="Poppins"/>
              </a:rPr>
              <a:t>Annual admin fee earnings</a:t>
            </a:r>
          </a:p>
        </p:txBody>
      </p:sp>
    </p:spTree>
    <p:extLst>
      <p:ext uri="{BB962C8B-B14F-4D97-AF65-F5344CB8AC3E}">
        <p14:creationId xmlns:p14="http://schemas.microsoft.com/office/powerpoint/2010/main" val="387346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9525" cap="flat">
            <a:solidFill>
              <a:srgbClr val="708BAC"/>
            </a:solidFill>
            <a:prstDash val="solid"/>
            <a:headEnd type="none" w="sm" len="sm"/>
            <a:tailEnd type="none" w="sm" len="sm"/>
          </a:ln>
        </p:spPr>
        <p:txBody>
          <a:bodyPr/>
          <a:lstStyle/>
          <a:p>
            <a:endParaRPr lang="en-CA"/>
          </a:p>
        </p:txBody>
      </p:sp>
      <p:sp>
        <p:nvSpPr>
          <p:cNvPr id="3" name="AutoShape 3"/>
          <p:cNvSpPr/>
          <p:nvPr/>
        </p:nvSpPr>
        <p:spPr>
          <a:xfrm rot="-5400000">
            <a:off x="-2835149" y="5384926"/>
            <a:ext cx="7718174" cy="0"/>
          </a:xfrm>
          <a:prstGeom prst="line">
            <a:avLst/>
          </a:prstGeom>
          <a:ln w="9525" cap="flat">
            <a:solidFill>
              <a:srgbClr val="708BAC"/>
            </a:solidFill>
            <a:prstDash val="solid"/>
            <a:headEnd type="none" w="sm" len="sm"/>
            <a:tailEnd type="none" w="sm" len="sm"/>
          </a:ln>
        </p:spPr>
        <p:txBody>
          <a:bodyPr/>
          <a:lstStyle/>
          <a:p>
            <a:endParaRPr lang="en-CA"/>
          </a:p>
        </p:txBody>
      </p:sp>
      <p:sp>
        <p:nvSpPr>
          <p:cNvPr id="4" name="Freeform 4"/>
          <p:cNvSpPr/>
          <p:nvPr/>
        </p:nvSpPr>
        <p:spPr>
          <a:xfrm>
            <a:off x="1561034" y="2756535"/>
            <a:ext cx="689583" cy="600215"/>
          </a:xfrm>
          <a:custGeom>
            <a:avLst/>
            <a:gdLst/>
            <a:ahLst/>
            <a:cxnLst/>
            <a:rect l="l" t="t" r="r" b="b"/>
            <a:pathLst>
              <a:path w="689583" h="600215">
                <a:moveTo>
                  <a:pt x="0" y="0"/>
                </a:moveTo>
                <a:lnTo>
                  <a:pt x="689583" y="0"/>
                </a:lnTo>
                <a:lnTo>
                  <a:pt x="689583" y="600215"/>
                </a:lnTo>
                <a:lnTo>
                  <a:pt x="0" y="6002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5" name="Group 5"/>
          <p:cNvGrpSpPr/>
          <p:nvPr/>
        </p:nvGrpSpPr>
        <p:grpSpPr>
          <a:xfrm>
            <a:off x="791124" y="1302551"/>
            <a:ext cx="456101" cy="45610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5E84"/>
            </a:solidFill>
          </p:spPr>
          <p:txBody>
            <a:bodyPr/>
            <a:lstStyle/>
            <a:p>
              <a:endParaRPr lang="en-CA"/>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770686" y="2573443"/>
            <a:ext cx="6488614" cy="5738473"/>
            <a:chOff x="0" y="0"/>
            <a:chExt cx="8651485" cy="7651298"/>
          </a:xfrm>
        </p:grpSpPr>
        <p:pic>
          <p:nvPicPr>
            <p:cNvPr id="9" name="Picture 9"/>
            <p:cNvPicPr>
              <a:picLocks noChangeAspect="1"/>
            </p:cNvPicPr>
            <p:nvPr/>
          </p:nvPicPr>
          <p:blipFill>
            <a:blip r:embed="rId5"/>
            <a:srcRect l="21378" r="21378"/>
            <a:stretch>
              <a:fillRect/>
            </a:stretch>
          </p:blipFill>
          <p:spPr>
            <a:xfrm>
              <a:off x="0" y="0"/>
              <a:ext cx="8651485" cy="7651298"/>
            </a:xfrm>
            <a:prstGeom prst="rect">
              <a:avLst/>
            </a:prstGeom>
          </p:spPr>
        </p:pic>
      </p:grpSp>
      <p:grpSp>
        <p:nvGrpSpPr>
          <p:cNvPr id="10" name="Group 10"/>
          <p:cNvGrpSpPr/>
          <p:nvPr/>
        </p:nvGrpSpPr>
        <p:grpSpPr>
          <a:xfrm rot="5400000">
            <a:off x="4140138" y="-4967912"/>
            <a:ext cx="602633" cy="9935825"/>
            <a:chOff x="0" y="0"/>
            <a:chExt cx="158718" cy="2616843"/>
          </a:xfrm>
        </p:grpSpPr>
        <p:sp>
          <p:nvSpPr>
            <p:cNvPr id="11" name="Freeform 11"/>
            <p:cNvSpPr/>
            <p:nvPr/>
          </p:nvSpPr>
          <p:spPr>
            <a:xfrm>
              <a:off x="0" y="0"/>
              <a:ext cx="158718" cy="2616843"/>
            </a:xfrm>
            <a:custGeom>
              <a:avLst/>
              <a:gdLst/>
              <a:ahLst/>
              <a:cxnLst/>
              <a:rect l="l" t="t" r="r" b="b"/>
              <a:pathLst>
                <a:path w="158718" h="2616843">
                  <a:moveTo>
                    <a:pt x="0" y="0"/>
                  </a:moveTo>
                  <a:lnTo>
                    <a:pt x="158718" y="0"/>
                  </a:lnTo>
                  <a:lnTo>
                    <a:pt x="158718" y="2616843"/>
                  </a:lnTo>
                  <a:lnTo>
                    <a:pt x="0" y="2616843"/>
                  </a:lnTo>
                  <a:lnTo>
                    <a:pt x="0" y="0"/>
                  </a:lnTo>
                </a:path>
              </a:pathLst>
            </a:custGeom>
            <a:solidFill>
              <a:srgbClr val="005E84"/>
            </a:solidFill>
          </p:spPr>
          <p:txBody>
            <a:bodyPr/>
            <a:lstStyle/>
            <a:p>
              <a:endParaRPr lang="en-CA"/>
            </a:p>
          </p:txBody>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561034" y="4659441"/>
            <a:ext cx="689583" cy="600215"/>
          </a:xfrm>
          <a:custGeom>
            <a:avLst/>
            <a:gdLst/>
            <a:ahLst/>
            <a:cxnLst/>
            <a:rect l="l" t="t" r="r" b="b"/>
            <a:pathLst>
              <a:path w="689583" h="600215">
                <a:moveTo>
                  <a:pt x="0" y="0"/>
                </a:moveTo>
                <a:lnTo>
                  <a:pt x="689583" y="0"/>
                </a:lnTo>
                <a:lnTo>
                  <a:pt x="689583" y="600215"/>
                </a:lnTo>
                <a:lnTo>
                  <a:pt x="0" y="6002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4" name="Freeform 14"/>
          <p:cNvSpPr/>
          <p:nvPr/>
        </p:nvSpPr>
        <p:spPr>
          <a:xfrm>
            <a:off x="1561034" y="6562348"/>
            <a:ext cx="689583" cy="600215"/>
          </a:xfrm>
          <a:custGeom>
            <a:avLst/>
            <a:gdLst/>
            <a:ahLst/>
            <a:cxnLst/>
            <a:rect l="l" t="t" r="r" b="b"/>
            <a:pathLst>
              <a:path w="689583" h="600215">
                <a:moveTo>
                  <a:pt x="0" y="0"/>
                </a:moveTo>
                <a:lnTo>
                  <a:pt x="689583" y="0"/>
                </a:lnTo>
                <a:lnTo>
                  <a:pt x="689583" y="600214"/>
                </a:lnTo>
                <a:lnTo>
                  <a:pt x="0" y="600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5" name="TextBox 15"/>
          <p:cNvSpPr txBox="1"/>
          <p:nvPr/>
        </p:nvSpPr>
        <p:spPr>
          <a:xfrm>
            <a:off x="1561034" y="1008314"/>
            <a:ext cx="15579777" cy="901699"/>
          </a:xfrm>
          <a:prstGeom prst="rect">
            <a:avLst/>
          </a:prstGeom>
        </p:spPr>
        <p:txBody>
          <a:bodyPr lIns="0" tIns="0" rIns="0" bIns="0" rtlCol="0" anchor="t">
            <a:spAutoFit/>
          </a:bodyPr>
          <a:lstStyle/>
          <a:p>
            <a:pPr>
              <a:lnSpc>
                <a:spcPts val="7000"/>
              </a:lnSpc>
            </a:pPr>
            <a:r>
              <a:rPr lang="en-US" sz="5000">
                <a:solidFill>
                  <a:srgbClr val="C9942B"/>
                </a:solidFill>
                <a:latin typeface="Poppins Semi-Bold"/>
              </a:rPr>
              <a:t>How You Can Be a Chambers Plan Ambassador</a:t>
            </a:r>
          </a:p>
        </p:txBody>
      </p:sp>
      <p:sp>
        <p:nvSpPr>
          <p:cNvPr id="16" name="TextBox 16"/>
          <p:cNvSpPr txBox="1"/>
          <p:nvPr/>
        </p:nvSpPr>
        <p:spPr>
          <a:xfrm>
            <a:off x="2557641" y="2680335"/>
            <a:ext cx="8213045" cy="1384300"/>
          </a:xfrm>
          <a:prstGeom prst="rect">
            <a:avLst/>
          </a:prstGeom>
        </p:spPr>
        <p:txBody>
          <a:bodyPr lIns="0" tIns="0" rIns="0" bIns="0" rtlCol="0" anchor="t">
            <a:spAutoFit/>
          </a:bodyPr>
          <a:lstStyle/>
          <a:p>
            <a:pPr>
              <a:lnSpc>
                <a:spcPts val="5599"/>
              </a:lnSpc>
            </a:pPr>
            <a:r>
              <a:rPr lang="en-US" sz="3999">
                <a:solidFill>
                  <a:srgbClr val="11324D"/>
                </a:solidFill>
                <a:latin typeface="Lato"/>
              </a:rPr>
              <a:t>Consider Chambers Plan for your business</a:t>
            </a:r>
          </a:p>
        </p:txBody>
      </p:sp>
      <p:sp>
        <p:nvSpPr>
          <p:cNvPr id="17" name="TextBox 17"/>
          <p:cNvSpPr txBox="1"/>
          <p:nvPr/>
        </p:nvSpPr>
        <p:spPr>
          <a:xfrm>
            <a:off x="2557641" y="4583241"/>
            <a:ext cx="7219997" cy="1384300"/>
          </a:xfrm>
          <a:prstGeom prst="rect">
            <a:avLst/>
          </a:prstGeom>
        </p:spPr>
        <p:txBody>
          <a:bodyPr lIns="0" tIns="0" rIns="0" bIns="0" rtlCol="0" anchor="t">
            <a:spAutoFit/>
          </a:bodyPr>
          <a:lstStyle/>
          <a:p>
            <a:pPr>
              <a:lnSpc>
                <a:spcPts val="5599"/>
              </a:lnSpc>
            </a:pPr>
            <a:r>
              <a:rPr lang="en-US" sz="3999">
                <a:solidFill>
                  <a:srgbClr val="11324D"/>
                </a:solidFill>
                <a:latin typeface="Lato"/>
              </a:rPr>
              <a:t>Talk about Chambers Plan to your peers</a:t>
            </a:r>
          </a:p>
        </p:txBody>
      </p:sp>
      <p:sp>
        <p:nvSpPr>
          <p:cNvPr id="18" name="TextBox 18"/>
          <p:cNvSpPr txBox="1"/>
          <p:nvPr/>
        </p:nvSpPr>
        <p:spPr>
          <a:xfrm>
            <a:off x="2557641" y="6486148"/>
            <a:ext cx="7653431" cy="1384300"/>
          </a:xfrm>
          <a:prstGeom prst="rect">
            <a:avLst/>
          </a:prstGeom>
        </p:spPr>
        <p:txBody>
          <a:bodyPr lIns="0" tIns="0" rIns="0" bIns="0" rtlCol="0" anchor="t">
            <a:spAutoFit/>
          </a:bodyPr>
          <a:lstStyle/>
          <a:p>
            <a:pPr>
              <a:lnSpc>
                <a:spcPts val="5599"/>
              </a:lnSpc>
            </a:pPr>
            <a:r>
              <a:rPr lang="en-US" sz="3999">
                <a:solidFill>
                  <a:srgbClr val="11324D"/>
                </a:solidFill>
                <a:latin typeface="Lato"/>
              </a:rPr>
              <a:t>Let the chamber know about any potential leads</a:t>
            </a:r>
          </a:p>
        </p:txBody>
      </p:sp>
      <p:sp>
        <p:nvSpPr>
          <p:cNvPr id="19" name="Freeform 19"/>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6"/>
            <a:stretch>
              <a:fillRect/>
            </a:stretch>
          </a:blipFill>
        </p:spPr>
        <p:txBody>
          <a:bodyPr/>
          <a:lstStyle/>
          <a:p>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9525" cap="flat">
            <a:solidFill>
              <a:srgbClr val="708BAC"/>
            </a:solidFill>
            <a:prstDash val="solid"/>
            <a:headEnd type="none" w="sm" len="sm"/>
            <a:tailEnd type="none" w="sm" len="sm"/>
          </a:ln>
        </p:spPr>
        <p:txBody>
          <a:bodyPr/>
          <a:lstStyle/>
          <a:p>
            <a:endParaRPr lang="en-CA"/>
          </a:p>
        </p:txBody>
      </p:sp>
      <p:sp>
        <p:nvSpPr>
          <p:cNvPr id="3" name="AutoShape 3"/>
          <p:cNvSpPr/>
          <p:nvPr/>
        </p:nvSpPr>
        <p:spPr>
          <a:xfrm rot="-5400000">
            <a:off x="-2835149" y="5384926"/>
            <a:ext cx="7718174" cy="0"/>
          </a:xfrm>
          <a:prstGeom prst="line">
            <a:avLst/>
          </a:prstGeom>
          <a:ln w="9525" cap="flat">
            <a:solidFill>
              <a:srgbClr val="708BAC"/>
            </a:solidFill>
            <a:prstDash val="solid"/>
            <a:headEnd type="none" w="sm" len="sm"/>
            <a:tailEnd type="none" w="sm" len="sm"/>
          </a:ln>
        </p:spPr>
        <p:txBody>
          <a:bodyPr/>
          <a:lstStyle/>
          <a:p>
            <a:endParaRPr lang="en-CA"/>
          </a:p>
        </p:txBody>
      </p:sp>
      <p:grpSp>
        <p:nvGrpSpPr>
          <p:cNvPr id="4" name="Group 4"/>
          <p:cNvGrpSpPr/>
          <p:nvPr/>
        </p:nvGrpSpPr>
        <p:grpSpPr>
          <a:xfrm>
            <a:off x="791124" y="1302551"/>
            <a:ext cx="456101" cy="4561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5E84"/>
            </a:solidFill>
          </p:spPr>
          <p:txBody>
            <a:bodyPr/>
            <a:lstStyle/>
            <a:p>
              <a:endParaRPr lang="en-CA"/>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5400000">
            <a:off x="4140138" y="-4967912"/>
            <a:ext cx="602633" cy="9935825"/>
            <a:chOff x="0" y="0"/>
            <a:chExt cx="158718" cy="2616843"/>
          </a:xfrm>
        </p:grpSpPr>
        <p:sp>
          <p:nvSpPr>
            <p:cNvPr id="8" name="Freeform 8"/>
            <p:cNvSpPr/>
            <p:nvPr/>
          </p:nvSpPr>
          <p:spPr>
            <a:xfrm>
              <a:off x="0" y="0"/>
              <a:ext cx="158718" cy="2616843"/>
            </a:xfrm>
            <a:custGeom>
              <a:avLst/>
              <a:gdLst/>
              <a:ahLst/>
              <a:cxnLst/>
              <a:rect l="l" t="t" r="r" b="b"/>
              <a:pathLst>
                <a:path w="158718" h="2616843">
                  <a:moveTo>
                    <a:pt x="0" y="0"/>
                  </a:moveTo>
                  <a:lnTo>
                    <a:pt x="158718" y="0"/>
                  </a:lnTo>
                  <a:lnTo>
                    <a:pt x="158718" y="2616843"/>
                  </a:lnTo>
                  <a:lnTo>
                    <a:pt x="0" y="2616843"/>
                  </a:lnTo>
                  <a:lnTo>
                    <a:pt x="0" y="0"/>
                  </a:lnTo>
                </a:path>
              </a:pathLst>
            </a:custGeom>
            <a:solidFill>
              <a:srgbClr val="005E84"/>
            </a:solidFill>
          </p:spPr>
          <p:txBody>
            <a:bodyPr/>
            <a:lstStyle/>
            <a:p>
              <a:endParaRPr lang="en-CA"/>
            </a:p>
          </p:txBody>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2101253" y="2607996"/>
            <a:ext cx="3796354" cy="2781692"/>
          </a:xfrm>
          <a:custGeom>
            <a:avLst/>
            <a:gdLst/>
            <a:ahLst/>
            <a:cxnLst/>
            <a:rect l="l" t="t" r="r" b="b"/>
            <a:pathLst>
              <a:path w="3796354" h="2781692">
                <a:moveTo>
                  <a:pt x="0" y="0"/>
                </a:moveTo>
                <a:lnTo>
                  <a:pt x="3796353" y="0"/>
                </a:lnTo>
                <a:lnTo>
                  <a:pt x="3796353" y="2781692"/>
                </a:lnTo>
                <a:lnTo>
                  <a:pt x="0" y="2781692"/>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1" name="TextBox 11"/>
          <p:cNvSpPr txBox="1"/>
          <p:nvPr/>
        </p:nvSpPr>
        <p:spPr>
          <a:xfrm>
            <a:off x="1561034" y="847725"/>
            <a:ext cx="14728198" cy="1184910"/>
          </a:xfrm>
          <a:prstGeom prst="rect">
            <a:avLst/>
          </a:prstGeom>
        </p:spPr>
        <p:txBody>
          <a:bodyPr lIns="0" tIns="0" rIns="0" bIns="0" rtlCol="0" anchor="t">
            <a:spAutoFit/>
          </a:bodyPr>
          <a:lstStyle/>
          <a:p>
            <a:pPr>
              <a:lnSpc>
                <a:spcPts val="9240"/>
              </a:lnSpc>
            </a:pPr>
            <a:r>
              <a:rPr lang="en-US" sz="6600">
                <a:solidFill>
                  <a:srgbClr val="C9942B"/>
                </a:solidFill>
                <a:latin typeface="Poppins Semi-Bold"/>
              </a:rPr>
              <a:t>But What Should I Say?</a:t>
            </a:r>
          </a:p>
        </p:txBody>
      </p:sp>
      <p:sp>
        <p:nvSpPr>
          <p:cNvPr id="12" name="TextBox 12"/>
          <p:cNvSpPr txBox="1"/>
          <p:nvPr/>
        </p:nvSpPr>
        <p:spPr>
          <a:xfrm>
            <a:off x="2634612" y="3192577"/>
            <a:ext cx="13549510" cy="2197111"/>
          </a:xfrm>
          <a:prstGeom prst="rect">
            <a:avLst/>
          </a:prstGeom>
        </p:spPr>
        <p:txBody>
          <a:bodyPr lIns="0" tIns="0" rIns="0" bIns="0" rtlCol="0" anchor="t">
            <a:spAutoFit/>
          </a:bodyPr>
          <a:lstStyle/>
          <a:p>
            <a:pPr algn="ctr">
              <a:lnSpc>
                <a:spcPts val="4374"/>
              </a:lnSpc>
            </a:pPr>
            <a:r>
              <a:rPr lang="en-US" sz="3124" dirty="0">
                <a:solidFill>
                  <a:srgbClr val="000000"/>
                </a:solidFill>
                <a:latin typeface="Lato"/>
              </a:rPr>
              <a:t>“Chambers Plan is our only true member-exclusive affinity program because only chamber members can access it. There aren’t any minimum size or industry requirements, and you’ll get guaranteed coverage and renewal if you’re a small to medium-sized company.”</a:t>
            </a:r>
          </a:p>
        </p:txBody>
      </p:sp>
      <p:sp>
        <p:nvSpPr>
          <p:cNvPr id="13" name="Freeform 13"/>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5"/>
            <a:stretch>
              <a:fillRect/>
            </a:stretch>
          </a:blipFill>
        </p:spPr>
        <p:txBody>
          <a:bodyPr/>
          <a:lstStyle/>
          <a:p>
            <a:endParaRPr lang="en-CA"/>
          </a:p>
        </p:txBody>
      </p:sp>
      <p:sp>
        <p:nvSpPr>
          <p:cNvPr id="14" name="TextBox 14"/>
          <p:cNvSpPr txBox="1"/>
          <p:nvPr/>
        </p:nvSpPr>
        <p:spPr>
          <a:xfrm>
            <a:off x="1561034" y="1965960"/>
            <a:ext cx="11970880" cy="424815"/>
          </a:xfrm>
          <a:prstGeom prst="rect">
            <a:avLst/>
          </a:prstGeom>
        </p:spPr>
        <p:txBody>
          <a:bodyPr lIns="0" tIns="0" rIns="0" bIns="0" rtlCol="0" anchor="t">
            <a:spAutoFit/>
          </a:bodyPr>
          <a:lstStyle/>
          <a:p>
            <a:pPr>
              <a:lnSpc>
                <a:spcPts val="3359"/>
              </a:lnSpc>
              <a:spcBef>
                <a:spcPct val="0"/>
              </a:spcBef>
            </a:pPr>
            <a:r>
              <a:rPr lang="en-US" sz="2400">
                <a:solidFill>
                  <a:srgbClr val="005E84"/>
                </a:solidFill>
                <a:latin typeface="Poppins Medium"/>
              </a:rPr>
              <a:t>Talking about Chambers Plan is a lot easier than you may think</a:t>
            </a:r>
          </a:p>
        </p:txBody>
      </p:sp>
      <p:sp>
        <p:nvSpPr>
          <p:cNvPr id="15" name="TextBox 15"/>
          <p:cNvSpPr txBox="1"/>
          <p:nvPr/>
        </p:nvSpPr>
        <p:spPr>
          <a:xfrm>
            <a:off x="2265037" y="5894513"/>
            <a:ext cx="14288661" cy="2197111"/>
          </a:xfrm>
          <a:prstGeom prst="rect">
            <a:avLst/>
          </a:prstGeom>
        </p:spPr>
        <p:txBody>
          <a:bodyPr lIns="0" tIns="0" rIns="0" bIns="0" rtlCol="0" anchor="t">
            <a:spAutoFit/>
          </a:bodyPr>
          <a:lstStyle/>
          <a:p>
            <a:pPr algn="ctr">
              <a:lnSpc>
                <a:spcPts val="4374"/>
              </a:lnSpc>
            </a:pPr>
            <a:r>
              <a:rPr lang="en-US" sz="3124">
                <a:solidFill>
                  <a:srgbClr val="000000"/>
                </a:solidFill>
                <a:latin typeface="Lato"/>
              </a:rPr>
              <a:t>“If you’re struggling to hire good people, re-evaluating your employee benefits might help that problem. Next to their salary, most employees feel benefit coverage is the most important thing their employer can offer. Getting on Chambers Plan will instantly make you a more attractive company to job seekers.”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9525" cap="flat">
            <a:solidFill>
              <a:srgbClr val="708BAC"/>
            </a:solidFill>
            <a:prstDash val="solid"/>
            <a:headEnd type="none" w="sm" len="sm"/>
            <a:tailEnd type="none" w="sm" len="sm"/>
          </a:ln>
        </p:spPr>
        <p:txBody>
          <a:bodyPr/>
          <a:lstStyle/>
          <a:p>
            <a:endParaRPr lang="en-CA"/>
          </a:p>
        </p:txBody>
      </p:sp>
      <p:sp>
        <p:nvSpPr>
          <p:cNvPr id="3" name="AutoShape 3"/>
          <p:cNvSpPr/>
          <p:nvPr/>
        </p:nvSpPr>
        <p:spPr>
          <a:xfrm rot="-5400000">
            <a:off x="-2835149" y="5384926"/>
            <a:ext cx="7718174" cy="0"/>
          </a:xfrm>
          <a:prstGeom prst="line">
            <a:avLst/>
          </a:prstGeom>
          <a:ln w="9525" cap="flat">
            <a:solidFill>
              <a:srgbClr val="708BAC"/>
            </a:solidFill>
            <a:prstDash val="solid"/>
            <a:headEnd type="none" w="sm" len="sm"/>
            <a:tailEnd type="none" w="sm" len="sm"/>
          </a:ln>
        </p:spPr>
        <p:txBody>
          <a:bodyPr/>
          <a:lstStyle/>
          <a:p>
            <a:endParaRPr lang="en-CA"/>
          </a:p>
        </p:txBody>
      </p:sp>
      <p:grpSp>
        <p:nvGrpSpPr>
          <p:cNvPr id="4" name="Group 4"/>
          <p:cNvGrpSpPr/>
          <p:nvPr/>
        </p:nvGrpSpPr>
        <p:grpSpPr>
          <a:xfrm>
            <a:off x="791124" y="1302551"/>
            <a:ext cx="456101" cy="4561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5E84"/>
            </a:solidFill>
          </p:spPr>
          <p:txBody>
            <a:bodyPr/>
            <a:lstStyle/>
            <a:p>
              <a:endParaRPr lang="en-CA"/>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5400000">
            <a:off x="4140138" y="-4967912"/>
            <a:ext cx="602633" cy="9935825"/>
            <a:chOff x="0" y="0"/>
            <a:chExt cx="158718" cy="2616843"/>
          </a:xfrm>
        </p:grpSpPr>
        <p:sp>
          <p:nvSpPr>
            <p:cNvPr id="8" name="Freeform 8"/>
            <p:cNvSpPr/>
            <p:nvPr/>
          </p:nvSpPr>
          <p:spPr>
            <a:xfrm>
              <a:off x="0" y="0"/>
              <a:ext cx="158718" cy="2616843"/>
            </a:xfrm>
            <a:custGeom>
              <a:avLst/>
              <a:gdLst/>
              <a:ahLst/>
              <a:cxnLst/>
              <a:rect l="l" t="t" r="r" b="b"/>
              <a:pathLst>
                <a:path w="158718" h="2616843">
                  <a:moveTo>
                    <a:pt x="0" y="0"/>
                  </a:moveTo>
                  <a:lnTo>
                    <a:pt x="158718" y="0"/>
                  </a:lnTo>
                  <a:lnTo>
                    <a:pt x="158718" y="2616843"/>
                  </a:lnTo>
                  <a:lnTo>
                    <a:pt x="0" y="2616843"/>
                  </a:lnTo>
                  <a:lnTo>
                    <a:pt x="0" y="0"/>
                  </a:lnTo>
                </a:path>
              </a:pathLst>
            </a:custGeom>
            <a:solidFill>
              <a:srgbClr val="005E84"/>
            </a:solidFill>
          </p:spPr>
          <p:txBody>
            <a:bodyPr/>
            <a:lstStyle/>
            <a:p>
              <a:endParaRPr lang="en-CA"/>
            </a:p>
          </p:txBody>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2101253" y="2607996"/>
            <a:ext cx="3796354" cy="2781692"/>
          </a:xfrm>
          <a:custGeom>
            <a:avLst/>
            <a:gdLst/>
            <a:ahLst/>
            <a:cxnLst/>
            <a:rect l="l" t="t" r="r" b="b"/>
            <a:pathLst>
              <a:path w="3796354" h="2781692">
                <a:moveTo>
                  <a:pt x="0" y="0"/>
                </a:moveTo>
                <a:lnTo>
                  <a:pt x="3796353" y="0"/>
                </a:lnTo>
                <a:lnTo>
                  <a:pt x="3796353" y="2781692"/>
                </a:lnTo>
                <a:lnTo>
                  <a:pt x="0" y="2781692"/>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1" name="TextBox 11"/>
          <p:cNvSpPr txBox="1"/>
          <p:nvPr/>
        </p:nvSpPr>
        <p:spPr>
          <a:xfrm>
            <a:off x="1561034" y="847725"/>
            <a:ext cx="14728198" cy="1184910"/>
          </a:xfrm>
          <a:prstGeom prst="rect">
            <a:avLst/>
          </a:prstGeom>
        </p:spPr>
        <p:txBody>
          <a:bodyPr lIns="0" tIns="0" rIns="0" bIns="0" rtlCol="0" anchor="t">
            <a:spAutoFit/>
          </a:bodyPr>
          <a:lstStyle/>
          <a:p>
            <a:pPr>
              <a:lnSpc>
                <a:spcPts val="9240"/>
              </a:lnSpc>
            </a:pPr>
            <a:r>
              <a:rPr lang="en-US" sz="6600">
                <a:solidFill>
                  <a:srgbClr val="C9942B"/>
                </a:solidFill>
                <a:latin typeface="Poppins Semi-Bold"/>
              </a:rPr>
              <a:t>But What Should I Say?</a:t>
            </a:r>
          </a:p>
        </p:txBody>
      </p:sp>
      <p:sp>
        <p:nvSpPr>
          <p:cNvPr id="12" name="TextBox 12"/>
          <p:cNvSpPr txBox="1"/>
          <p:nvPr/>
        </p:nvSpPr>
        <p:spPr>
          <a:xfrm>
            <a:off x="2634612" y="3192577"/>
            <a:ext cx="13549510" cy="1637051"/>
          </a:xfrm>
          <a:prstGeom prst="rect">
            <a:avLst/>
          </a:prstGeom>
        </p:spPr>
        <p:txBody>
          <a:bodyPr lIns="0" tIns="0" rIns="0" bIns="0" rtlCol="0" anchor="t">
            <a:spAutoFit/>
          </a:bodyPr>
          <a:lstStyle/>
          <a:p>
            <a:pPr algn="ctr">
              <a:lnSpc>
                <a:spcPts val="4374"/>
              </a:lnSpc>
            </a:pPr>
            <a:r>
              <a:rPr lang="en-US" sz="3124" dirty="0">
                <a:solidFill>
                  <a:srgbClr val="000000"/>
                </a:solidFill>
                <a:latin typeface="Lato"/>
              </a:rPr>
              <a:t>“Since Chambers Plan is a not-for-profit, all of the surpluses get invested right back into the Plan. Along with the pooled rates, this means premiums are much more stable than in a more traditional, experience-rated plan.”</a:t>
            </a:r>
          </a:p>
        </p:txBody>
      </p:sp>
      <p:sp>
        <p:nvSpPr>
          <p:cNvPr id="13" name="Freeform 13"/>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5"/>
            <a:stretch>
              <a:fillRect/>
            </a:stretch>
          </a:blipFill>
        </p:spPr>
        <p:txBody>
          <a:bodyPr/>
          <a:lstStyle/>
          <a:p>
            <a:endParaRPr lang="en-CA"/>
          </a:p>
        </p:txBody>
      </p:sp>
      <p:sp>
        <p:nvSpPr>
          <p:cNvPr id="14" name="TextBox 14"/>
          <p:cNvSpPr txBox="1"/>
          <p:nvPr/>
        </p:nvSpPr>
        <p:spPr>
          <a:xfrm>
            <a:off x="1561034" y="1965960"/>
            <a:ext cx="11970880" cy="424815"/>
          </a:xfrm>
          <a:prstGeom prst="rect">
            <a:avLst/>
          </a:prstGeom>
        </p:spPr>
        <p:txBody>
          <a:bodyPr lIns="0" tIns="0" rIns="0" bIns="0" rtlCol="0" anchor="t">
            <a:spAutoFit/>
          </a:bodyPr>
          <a:lstStyle/>
          <a:p>
            <a:pPr>
              <a:lnSpc>
                <a:spcPts val="3359"/>
              </a:lnSpc>
              <a:spcBef>
                <a:spcPct val="0"/>
              </a:spcBef>
            </a:pPr>
            <a:r>
              <a:rPr lang="en-US" sz="2400">
                <a:solidFill>
                  <a:srgbClr val="005E84"/>
                </a:solidFill>
                <a:latin typeface="Poppins Medium"/>
              </a:rPr>
              <a:t>Talking about Chambers Plan is a lot easier than you may think</a:t>
            </a:r>
          </a:p>
        </p:txBody>
      </p:sp>
      <p:sp>
        <p:nvSpPr>
          <p:cNvPr id="15" name="TextBox 15"/>
          <p:cNvSpPr txBox="1"/>
          <p:nvPr/>
        </p:nvSpPr>
        <p:spPr>
          <a:xfrm>
            <a:off x="2265036" y="5571479"/>
            <a:ext cx="14288661" cy="2749561"/>
          </a:xfrm>
          <a:prstGeom prst="rect">
            <a:avLst/>
          </a:prstGeom>
        </p:spPr>
        <p:txBody>
          <a:bodyPr lIns="0" tIns="0" rIns="0" bIns="0" rtlCol="0" anchor="t">
            <a:spAutoFit/>
          </a:bodyPr>
          <a:lstStyle/>
          <a:p>
            <a:pPr algn="ctr">
              <a:lnSpc>
                <a:spcPts val="4374"/>
              </a:lnSpc>
            </a:pPr>
            <a:r>
              <a:rPr lang="en-US" sz="3124" dirty="0">
                <a:solidFill>
                  <a:srgbClr val="000000"/>
                </a:solidFill>
                <a:latin typeface="Lato"/>
              </a:rPr>
              <a:t>“Chambers Plan offers great extended health benefits, but also lots of other programs like Teladoc – a virtual care provider that can get you a doctor’s appointment without leaving your house. Business Assistance Service gives you free access to legal, HR and accounting professionals. And the plan has many mental health resources you and your employees have full access to as well.”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5966766"/>
            <a:chOff x="0" y="0"/>
            <a:chExt cx="21640800" cy="7955688"/>
          </a:xfrm>
        </p:grpSpPr>
        <p:pic>
          <p:nvPicPr>
            <p:cNvPr id="3" name="Picture 3"/>
            <p:cNvPicPr>
              <a:picLocks noChangeAspect="1"/>
            </p:cNvPicPr>
            <p:nvPr/>
          </p:nvPicPr>
          <p:blipFill>
            <a:blip r:embed="rId3"/>
            <a:srcRect t="20938" b="20938"/>
            <a:stretch>
              <a:fillRect/>
            </a:stretch>
          </p:blipFill>
          <p:spPr>
            <a:xfrm>
              <a:off x="0" y="0"/>
              <a:ext cx="21640800" cy="7955688"/>
            </a:xfrm>
            <a:prstGeom prst="rect">
              <a:avLst/>
            </a:prstGeom>
          </p:spPr>
        </p:pic>
      </p:grpSp>
      <p:grpSp>
        <p:nvGrpSpPr>
          <p:cNvPr id="4" name="Group 4"/>
          <p:cNvGrpSpPr/>
          <p:nvPr/>
        </p:nvGrpSpPr>
        <p:grpSpPr>
          <a:xfrm rot="5400000">
            <a:off x="11654061" y="3779402"/>
            <a:ext cx="5311443" cy="8956721"/>
            <a:chOff x="0" y="0"/>
            <a:chExt cx="1398899" cy="2358972"/>
          </a:xfrm>
        </p:grpSpPr>
        <p:sp>
          <p:nvSpPr>
            <p:cNvPr id="5" name="Freeform 5"/>
            <p:cNvSpPr/>
            <p:nvPr/>
          </p:nvSpPr>
          <p:spPr>
            <a:xfrm>
              <a:off x="0" y="0"/>
              <a:ext cx="1398899" cy="2358972"/>
            </a:xfrm>
            <a:custGeom>
              <a:avLst/>
              <a:gdLst/>
              <a:ahLst/>
              <a:cxnLst/>
              <a:rect l="l" t="t" r="r" b="b"/>
              <a:pathLst>
                <a:path w="1398899" h="2358972">
                  <a:moveTo>
                    <a:pt x="0" y="0"/>
                  </a:moveTo>
                  <a:lnTo>
                    <a:pt x="1398899" y="0"/>
                  </a:lnTo>
                  <a:lnTo>
                    <a:pt x="1398899" y="2358972"/>
                  </a:lnTo>
                  <a:lnTo>
                    <a:pt x="0" y="2358972"/>
                  </a:lnTo>
                  <a:lnTo>
                    <a:pt x="0" y="0"/>
                  </a:lnTo>
                </a:path>
              </a:pathLst>
            </a:custGeom>
            <a:solidFill>
              <a:srgbClr val="005A79"/>
            </a:solidFill>
          </p:spPr>
          <p:txBody>
            <a:bodyPr/>
            <a:lstStyle/>
            <a:p>
              <a:endParaRPr lang="en-CA"/>
            </a:p>
          </p:txBody>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0383558" y="5900096"/>
            <a:ext cx="6511605" cy="1095370"/>
          </a:xfrm>
          <a:prstGeom prst="rect">
            <a:avLst/>
          </a:prstGeom>
        </p:spPr>
        <p:txBody>
          <a:bodyPr lIns="0" tIns="0" rIns="0" bIns="0" rtlCol="0" anchor="t">
            <a:spAutoFit/>
          </a:bodyPr>
          <a:lstStyle/>
          <a:p>
            <a:pPr>
              <a:lnSpc>
                <a:spcPts val="8400"/>
              </a:lnSpc>
            </a:pPr>
            <a:r>
              <a:rPr lang="en-US" sz="6000">
                <a:solidFill>
                  <a:srgbClr val="FBF7F0"/>
                </a:solidFill>
                <a:latin typeface="Poppins Semi-Bold"/>
              </a:rPr>
              <a:t>CONTACT US</a:t>
            </a:r>
          </a:p>
        </p:txBody>
      </p:sp>
      <p:sp>
        <p:nvSpPr>
          <p:cNvPr id="8" name="TextBox 8"/>
          <p:cNvSpPr txBox="1"/>
          <p:nvPr/>
        </p:nvSpPr>
        <p:spPr>
          <a:xfrm>
            <a:off x="11628967" y="7162392"/>
            <a:ext cx="5996142" cy="563880"/>
          </a:xfrm>
          <a:prstGeom prst="rect">
            <a:avLst/>
          </a:prstGeom>
        </p:spPr>
        <p:txBody>
          <a:bodyPr lIns="0" tIns="0" rIns="0" bIns="0" rtlCol="0" anchor="t">
            <a:spAutoFit/>
          </a:bodyPr>
          <a:lstStyle/>
          <a:p>
            <a:pPr algn="just">
              <a:lnSpc>
                <a:spcPts val="4620"/>
              </a:lnSpc>
            </a:pPr>
            <a:r>
              <a:rPr lang="en-US" sz="3300">
                <a:solidFill>
                  <a:srgbClr val="FBF7F0"/>
                </a:solidFill>
                <a:latin typeface="Lato"/>
              </a:rPr>
              <a:t>chamberplan.ca</a:t>
            </a:r>
          </a:p>
        </p:txBody>
      </p:sp>
      <p:sp>
        <p:nvSpPr>
          <p:cNvPr id="9" name="Freeform 9"/>
          <p:cNvSpPr/>
          <p:nvPr/>
        </p:nvSpPr>
        <p:spPr>
          <a:xfrm>
            <a:off x="10764025" y="7961030"/>
            <a:ext cx="476862" cy="654050"/>
          </a:xfrm>
          <a:custGeom>
            <a:avLst/>
            <a:gdLst/>
            <a:ahLst/>
            <a:cxnLst/>
            <a:rect l="l" t="t" r="r" b="b"/>
            <a:pathLst>
              <a:path w="476862" h="654050">
                <a:moveTo>
                  <a:pt x="0" y="0"/>
                </a:moveTo>
                <a:lnTo>
                  <a:pt x="476862" y="0"/>
                </a:lnTo>
                <a:lnTo>
                  <a:pt x="476862" y="654050"/>
                </a:lnTo>
                <a:lnTo>
                  <a:pt x="0" y="6540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0" name="Freeform 10"/>
          <p:cNvSpPr/>
          <p:nvPr/>
        </p:nvSpPr>
        <p:spPr>
          <a:xfrm>
            <a:off x="10747695" y="7222909"/>
            <a:ext cx="509521" cy="509521"/>
          </a:xfrm>
          <a:custGeom>
            <a:avLst/>
            <a:gdLst/>
            <a:ahLst/>
            <a:cxnLst/>
            <a:rect l="l" t="t" r="r" b="b"/>
            <a:pathLst>
              <a:path w="509521" h="509521">
                <a:moveTo>
                  <a:pt x="0" y="0"/>
                </a:moveTo>
                <a:lnTo>
                  <a:pt x="509521" y="0"/>
                </a:lnTo>
                <a:lnTo>
                  <a:pt x="509521" y="509521"/>
                </a:lnTo>
                <a:lnTo>
                  <a:pt x="0" y="5095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1" name="Freeform 11"/>
          <p:cNvSpPr/>
          <p:nvPr/>
        </p:nvSpPr>
        <p:spPr>
          <a:xfrm>
            <a:off x="10747695" y="8843680"/>
            <a:ext cx="509521" cy="400611"/>
          </a:xfrm>
          <a:custGeom>
            <a:avLst/>
            <a:gdLst/>
            <a:ahLst/>
            <a:cxnLst/>
            <a:rect l="l" t="t" r="r" b="b"/>
            <a:pathLst>
              <a:path w="509521" h="400611">
                <a:moveTo>
                  <a:pt x="0" y="0"/>
                </a:moveTo>
                <a:lnTo>
                  <a:pt x="509521" y="0"/>
                </a:lnTo>
                <a:lnTo>
                  <a:pt x="509521" y="400611"/>
                </a:lnTo>
                <a:lnTo>
                  <a:pt x="0" y="4006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2" name="TextBox 12"/>
          <p:cNvSpPr txBox="1"/>
          <p:nvPr/>
        </p:nvSpPr>
        <p:spPr>
          <a:xfrm>
            <a:off x="11628967" y="7942485"/>
            <a:ext cx="2887625" cy="563880"/>
          </a:xfrm>
          <a:prstGeom prst="rect">
            <a:avLst/>
          </a:prstGeom>
        </p:spPr>
        <p:txBody>
          <a:bodyPr lIns="0" tIns="0" rIns="0" bIns="0" rtlCol="0" anchor="t">
            <a:spAutoFit/>
          </a:bodyPr>
          <a:lstStyle/>
          <a:p>
            <a:pPr algn="just">
              <a:lnSpc>
                <a:spcPts val="4620"/>
              </a:lnSpc>
            </a:pPr>
            <a:r>
              <a:rPr lang="en-US" sz="3300">
                <a:solidFill>
                  <a:srgbClr val="FBF7F0"/>
                </a:solidFill>
                <a:latin typeface="Lato"/>
              </a:rPr>
              <a:t>###-###-####</a:t>
            </a:r>
          </a:p>
        </p:txBody>
      </p:sp>
      <p:sp>
        <p:nvSpPr>
          <p:cNvPr id="13" name="TextBox 13"/>
          <p:cNvSpPr txBox="1"/>
          <p:nvPr/>
        </p:nvSpPr>
        <p:spPr>
          <a:xfrm>
            <a:off x="11628967" y="8748711"/>
            <a:ext cx="6354555" cy="523875"/>
          </a:xfrm>
          <a:prstGeom prst="rect">
            <a:avLst/>
          </a:prstGeom>
        </p:spPr>
        <p:txBody>
          <a:bodyPr lIns="0" tIns="0" rIns="0" bIns="0" rtlCol="0" anchor="t">
            <a:spAutoFit/>
          </a:bodyPr>
          <a:lstStyle/>
          <a:p>
            <a:pPr algn="just">
              <a:lnSpc>
                <a:spcPts val="4200"/>
              </a:lnSpc>
            </a:pPr>
            <a:r>
              <a:rPr lang="en-US" sz="3000">
                <a:solidFill>
                  <a:srgbClr val="FBF7F0"/>
                </a:solidFill>
                <a:latin typeface="Lato"/>
              </a:rPr>
              <a:t>manager@yourchamber.ca</a:t>
            </a:r>
          </a:p>
        </p:txBody>
      </p:sp>
      <p:sp>
        <p:nvSpPr>
          <p:cNvPr id="14" name="TextBox 14"/>
          <p:cNvSpPr txBox="1"/>
          <p:nvPr/>
        </p:nvSpPr>
        <p:spPr>
          <a:xfrm>
            <a:off x="1028700" y="7296277"/>
            <a:ext cx="8395607" cy="1384300"/>
          </a:xfrm>
          <a:prstGeom prst="rect">
            <a:avLst/>
          </a:prstGeom>
        </p:spPr>
        <p:txBody>
          <a:bodyPr lIns="0" tIns="0" rIns="0" bIns="0" rtlCol="0" anchor="t">
            <a:spAutoFit/>
          </a:bodyPr>
          <a:lstStyle/>
          <a:p>
            <a:pPr>
              <a:lnSpc>
                <a:spcPts val="5599"/>
              </a:lnSpc>
            </a:pPr>
            <a:r>
              <a:rPr lang="en-US" sz="3999">
                <a:solidFill>
                  <a:srgbClr val="11324D"/>
                </a:solidFill>
                <a:latin typeface="Lato Bold"/>
              </a:rPr>
              <a:t>Want to learn more about Chambers Plan? We'd love to chat.</a:t>
            </a:r>
          </a:p>
        </p:txBody>
      </p:sp>
      <p:sp>
        <p:nvSpPr>
          <p:cNvPr id="15" name="Freeform 15"/>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10"/>
            <a:stretch>
              <a:fillRect/>
            </a:stretch>
          </a:blipFill>
        </p:spPr>
        <p:txBody>
          <a:bodyPr/>
          <a:lstStyle/>
          <a:p>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9525" cap="flat">
            <a:solidFill>
              <a:srgbClr val="708BAC"/>
            </a:solidFill>
            <a:prstDash val="solid"/>
            <a:headEnd type="none" w="sm" len="sm"/>
            <a:tailEnd type="none" w="sm" len="sm"/>
          </a:ln>
        </p:spPr>
        <p:txBody>
          <a:bodyPr/>
          <a:lstStyle/>
          <a:p>
            <a:endParaRPr lang="en-CA"/>
          </a:p>
        </p:txBody>
      </p:sp>
      <p:grpSp>
        <p:nvGrpSpPr>
          <p:cNvPr id="3" name="Group 3"/>
          <p:cNvGrpSpPr/>
          <p:nvPr/>
        </p:nvGrpSpPr>
        <p:grpSpPr>
          <a:xfrm>
            <a:off x="17929953" y="-143874"/>
            <a:ext cx="602633" cy="10574748"/>
            <a:chOff x="0" y="0"/>
            <a:chExt cx="158718" cy="2785119"/>
          </a:xfrm>
        </p:grpSpPr>
        <p:sp>
          <p:nvSpPr>
            <p:cNvPr id="4" name="Freeform 4"/>
            <p:cNvSpPr/>
            <p:nvPr/>
          </p:nvSpPr>
          <p:spPr>
            <a:xfrm>
              <a:off x="0" y="0"/>
              <a:ext cx="158718" cy="2785119"/>
            </a:xfrm>
            <a:custGeom>
              <a:avLst/>
              <a:gdLst/>
              <a:ahLst/>
              <a:cxnLst/>
              <a:rect l="l" t="t" r="r" b="b"/>
              <a:pathLst>
                <a:path w="158718" h="2785119">
                  <a:moveTo>
                    <a:pt x="0" y="0"/>
                  </a:moveTo>
                  <a:lnTo>
                    <a:pt x="158718" y="0"/>
                  </a:lnTo>
                  <a:lnTo>
                    <a:pt x="158718" y="2785119"/>
                  </a:lnTo>
                  <a:lnTo>
                    <a:pt x="0" y="2785119"/>
                  </a:lnTo>
                  <a:lnTo>
                    <a:pt x="0" y="0"/>
                  </a:lnTo>
                </a:path>
              </a:pathLst>
            </a:custGeom>
            <a:solidFill>
              <a:srgbClr val="005E84"/>
            </a:solidFill>
          </p:spPr>
          <p:txBody>
            <a:bodyPr/>
            <a:lstStyle/>
            <a:p>
              <a:endParaRPr lang="en-CA"/>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flipV="1">
            <a:off x="10101615" y="1028700"/>
            <a:ext cx="4763" cy="8220075"/>
          </a:xfrm>
          <a:prstGeom prst="line">
            <a:avLst/>
          </a:prstGeom>
          <a:ln w="9525" cap="flat">
            <a:solidFill>
              <a:srgbClr val="708BAC"/>
            </a:solidFill>
            <a:prstDash val="solid"/>
            <a:headEnd type="none" w="sm" len="sm"/>
            <a:tailEnd type="none" w="sm" len="sm"/>
          </a:ln>
        </p:spPr>
        <p:txBody>
          <a:bodyPr/>
          <a:lstStyle/>
          <a:p>
            <a:endParaRPr lang="en-CA"/>
          </a:p>
        </p:txBody>
      </p:sp>
      <p:grpSp>
        <p:nvGrpSpPr>
          <p:cNvPr id="7" name="Group 7"/>
          <p:cNvGrpSpPr/>
          <p:nvPr/>
        </p:nvGrpSpPr>
        <p:grpSpPr>
          <a:xfrm>
            <a:off x="1028700" y="3422465"/>
            <a:ext cx="8115300" cy="4990377"/>
            <a:chOff x="0" y="0"/>
            <a:chExt cx="10820400" cy="6653837"/>
          </a:xfrm>
        </p:grpSpPr>
        <p:pic>
          <p:nvPicPr>
            <p:cNvPr id="8" name="Picture 8"/>
            <p:cNvPicPr>
              <a:picLocks noChangeAspect="1"/>
            </p:cNvPicPr>
            <p:nvPr/>
          </p:nvPicPr>
          <p:blipFill>
            <a:blip r:embed="rId3"/>
            <a:srcRect t="3937" b="3937"/>
            <a:stretch>
              <a:fillRect/>
            </a:stretch>
          </p:blipFill>
          <p:spPr>
            <a:xfrm>
              <a:off x="0" y="0"/>
              <a:ext cx="10820400" cy="6653837"/>
            </a:xfrm>
            <a:prstGeom prst="rect">
              <a:avLst/>
            </a:prstGeom>
          </p:spPr>
        </p:pic>
      </p:grpSp>
      <p:grpSp>
        <p:nvGrpSpPr>
          <p:cNvPr id="9" name="Group 9"/>
          <p:cNvGrpSpPr/>
          <p:nvPr/>
        </p:nvGrpSpPr>
        <p:grpSpPr>
          <a:xfrm rot="-10800000">
            <a:off x="10106378" y="1110458"/>
            <a:ext cx="2115006" cy="736548"/>
            <a:chOff x="0" y="0"/>
            <a:chExt cx="557039" cy="193988"/>
          </a:xfrm>
        </p:grpSpPr>
        <p:sp>
          <p:nvSpPr>
            <p:cNvPr id="10" name="Freeform 10"/>
            <p:cNvSpPr/>
            <p:nvPr/>
          </p:nvSpPr>
          <p:spPr>
            <a:xfrm>
              <a:off x="0" y="0"/>
              <a:ext cx="557039" cy="193988"/>
            </a:xfrm>
            <a:custGeom>
              <a:avLst/>
              <a:gdLst/>
              <a:ahLst/>
              <a:cxnLst/>
              <a:rect l="l" t="t" r="r" b="b"/>
              <a:pathLst>
                <a:path w="557039" h="193988">
                  <a:moveTo>
                    <a:pt x="353839" y="0"/>
                  </a:moveTo>
                  <a:lnTo>
                    <a:pt x="0" y="0"/>
                  </a:lnTo>
                  <a:lnTo>
                    <a:pt x="0" y="193988"/>
                  </a:lnTo>
                  <a:lnTo>
                    <a:pt x="353839" y="193988"/>
                  </a:lnTo>
                  <a:lnTo>
                    <a:pt x="557039" y="96994"/>
                  </a:lnTo>
                  <a:lnTo>
                    <a:pt x="353839" y="0"/>
                  </a:lnTo>
                </a:path>
              </a:pathLst>
            </a:custGeom>
            <a:solidFill>
              <a:srgbClr val="005A79"/>
            </a:solidFill>
          </p:spPr>
          <p:txBody>
            <a:bodyPr/>
            <a:lstStyle/>
            <a:p>
              <a:endParaRPr lang="en-CA"/>
            </a:p>
          </p:txBody>
        </p:sp>
        <p:sp>
          <p:nvSpPr>
            <p:cNvPr id="11" name="TextBox 11"/>
            <p:cNvSpPr txBox="1"/>
            <p:nvPr/>
          </p:nvSpPr>
          <p:spPr>
            <a:xfrm>
              <a:off x="0" y="-38100"/>
              <a:ext cx="698500" cy="444500"/>
            </a:xfrm>
            <a:prstGeom prst="rect">
              <a:avLst/>
            </a:prstGeom>
          </p:spPr>
          <p:txBody>
            <a:bodyPr lIns="50800" tIns="50800" rIns="50800" bIns="50800" rtlCol="0" anchor="ctr"/>
            <a:lstStyle/>
            <a:p>
              <a:pPr algn="ctr">
                <a:lnSpc>
                  <a:spcPts val="3499"/>
                </a:lnSpc>
              </a:pPr>
              <a:endParaRPr/>
            </a:p>
          </p:txBody>
        </p:sp>
      </p:grpSp>
      <p:grpSp>
        <p:nvGrpSpPr>
          <p:cNvPr id="12" name="Group 12"/>
          <p:cNvGrpSpPr/>
          <p:nvPr/>
        </p:nvGrpSpPr>
        <p:grpSpPr>
          <a:xfrm rot="-10800000">
            <a:off x="10106378" y="4464060"/>
            <a:ext cx="2115006" cy="736548"/>
            <a:chOff x="0" y="0"/>
            <a:chExt cx="557039" cy="193988"/>
          </a:xfrm>
        </p:grpSpPr>
        <p:sp>
          <p:nvSpPr>
            <p:cNvPr id="13" name="Freeform 13"/>
            <p:cNvSpPr/>
            <p:nvPr/>
          </p:nvSpPr>
          <p:spPr>
            <a:xfrm>
              <a:off x="0" y="0"/>
              <a:ext cx="557039" cy="193988"/>
            </a:xfrm>
            <a:custGeom>
              <a:avLst/>
              <a:gdLst/>
              <a:ahLst/>
              <a:cxnLst/>
              <a:rect l="l" t="t" r="r" b="b"/>
              <a:pathLst>
                <a:path w="557039" h="193988">
                  <a:moveTo>
                    <a:pt x="353839" y="0"/>
                  </a:moveTo>
                  <a:lnTo>
                    <a:pt x="0" y="0"/>
                  </a:lnTo>
                  <a:lnTo>
                    <a:pt x="0" y="193988"/>
                  </a:lnTo>
                  <a:lnTo>
                    <a:pt x="353839" y="193988"/>
                  </a:lnTo>
                  <a:lnTo>
                    <a:pt x="557039" y="96994"/>
                  </a:lnTo>
                  <a:lnTo>
                    <a:pt x="353839" y="0"/>
                  </a:lnTo>
                </a:path>
              </a:pathLst>
            </a:custGeom>
            <a:solidFill>
              <a:srgbClr val="005A79"/>
            </a:solidFill>
          </p:spPr>
          <p:txBody>
            <a:bodyPr/>
            <a:lstStyle/>
            <a:p>
              <a:endParaRPr lang="en-CA"/>
            </a:p>
          </p:txBody>
        </p:sp>
        <p:sp>
          <p:nvSpPr>
            <p:cNvPr id="14" name="TextBox 14"/>
            <p:cNvSpPr txBox="1"/>
            <p:nvPr/>
          </p:nvSpPr>
          <p:spPr>
            <a:xfrm>
              <a:off x="0" y="-38100"/>
              <a:ext cx="698500" cy="444500"/>
            </a:xfrm>
            <a:prstGeom prst="rect">
              <a:avLst/>
            </a:prstGeom>
          </p:spPr>
          <p:txBody>
            <a:bodyPr lIns="50800" tIns="50800" rIns="50800" bIns="50800" rtlCol="0" anchor="ctr"/>
            <a:lstStyle/>
            <a:p>
              <a:pPr algn="ctr">
                <a:lnSpc>
                  <a:spcPts val="3499"/>
                </a:lnSpc>
              </a:pPr>
              <a:endParaRPr/>
            </a:p>
          </p:txBody>
        </p:sp>
      </p:grpSp>
      <p:sp>
        <p:nvSpPr>
          <p:cNvPr id="15" name="Freeform 15"/>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4"/>
            <a:stretch>
              <a:fillRect/>
            </a:stretch>
          </a:blipFill>
        </p:spPr>
        <p:txBody>
          <a:bodyPr/>
          <a:lstStyle/>
          <a:p>
            <a:endParaRPr lang="en-CA"/>
          </a:p>
        </p:txBody>
      </p:sp>
      <p:sp>
        <p:nvSpPr>
          <p:cNvPr id="16" name="TextBox 16"/>
          <p:cNvSpPr txBox="1"/>
          <p:nvPr/>
        </p:nvSpPr>
        <p:spPr>
          <a:xfrm>
            <a:off x="1028700" y="962025"/>
            <a:ext cx="7254971" cy="2088261"/>
          </a:xfrm>
          <a:prstGeom prst="rect">
            <a:avLst/>
          </a:prstGeom>
        </p:spPr>
        <p:txBody>
          <a:bodyPr lIns="0" tIns="0" rIns="0" bIns="0" rtlCol="0" anchor="t">
            <a:spAutoFit/>
          </a:bodyPr>
          <a:lstStyle/>
          <a:p>
            <a:pPr>
              <a:lnSpc>
                <a:spcPts val="8052"/>
              </a:lnSpc>
            </a:pPr>
            <a:r>
              <a:rPr lang="en-US" sz="6600">
                <a:solidFill>
                  <a:srgbClr val="005E84"/>
                </a:solidFill>
                <a:latin typeface="Poppins Semi-Bold"/>
              </a:rPr>
              <a:t>History of Chambers Plan</a:t>
            </a:r>
          </a:p>
        </p:txBody>
      </p:sp>
      <p:sp>
        <p:nvSpPr>
          <p:cNvPr id="17" name="TextBox 17"/>
          <p:cNvSpPr txBox="1"/>
          <p:nvPr/>
        </p:nvSpPr>
        <p:spPr>
          <a:xfrm>
            <a:off x="10904837" y="1179522"/>
            <a:ext cx="2633093" cy="635000"/>
          </a:xfrm>
          <a:prstGeom prst="rect">
            <a:avLst/>
          </a:prstGeom>
        </p:spPr>
        <p:txBody>
          <a:bodyPr lIns="0" tIns="0" rIns="0" bIns="0" rtlCol="0" anchor="t">
            <a:spAutoFit/>
          </a:bodyPr>
          <a:lstStyle/>
          <a:p>
            <a:pPr>
              <a:lnSpc>
                <a:spcPts val="4900"/>
              </a:lnSpc>
            </a:pPr>
            <a:r>
              <a:rPr lang="en-US" sz="3500" dirty="0">
                <a:solidFill>
                  <a:srgbClr val="FFFFFF"/>
                </a:solidFill>
                <a:latin typeface="Poppins Semi-Bold"/>
              </a:rPr>
              <a:t>1971</a:t>
            </a:r>
          </a:p>
        </p:txBody>
      </p:sp>
      <p:sp>
        <p:nvSpPr>
          <p:cNvPr id="18" name="TextBox 18"/>
          <p:cNvSpPr txBox="1"/>
          <p:nvPr/>
        </p:nvSpPr>
        <p:spPr>
          <a:xfrm>
            <a:off x="10605854" y="2048173"/>
            <a:ext cx="6662971" cy="1616710"/>
          </a:xfrm>
          <a:prstGeom prst="rect">
            <a:avLst/>
          </a:prstGeom>
        </p:spPr>
        <p:txBody>
          <a:bodyPr lIns="0" tIns="0" rIns="0" bIns="0" rtlCol="0" anchor="t">
            <a:spAutoFit/>
          </a:bodyPr>
          <a:lstStyle/>
          <a:p>
            <a:pPr>
              <a:lnSpc>
                <a:spcPts val="4340"/>
              </a:lnSpc>
            </a:pPr>
            <a:r>
              <a:rPr lang="en-US" sz="3100">
                <a:solidFill>
                  <a:srgbClr val="11324D"/>
                </a:solidFill>
                <a:latin typeface="Lato"/>
              </a:rPr>
              <a:t>Chambers across Canada created Chambers Plan to provide "big business" benefits to small businesses.</a:t>
            </a:r>
          </a:p>
        </p:txBody>
      </p:sp>
      <p:sp>
        <p:nvSpPr>
          <p:cNvPr id="19" name="TextBox 19"/>
          <p:cNvSpPr txBox="1"/>
          <p:nvPr/>
        </p:nvSpPr>
        <p:spPr>
          <a:xfrm>
            <a:off x="10605854" y="5400633"/>
            <a:ext cx="6446916" cy="2159635"/>
          </a:xfrm>
          <a:prstGeom prst="rect">
            <a:avLst/>
          </a:prstGeom>
        </p:spPr>
        <p:txBody>
          <a:bodyPr lIns="0" tIns="0" rIns="0" bIns="0" rtlCol="0" anchor="t">
            <a:spAutoFit/>
          </a:bodyPr>
          <a:lstStyle/>
          <a:p>
            <a:pPr>
              <a:lnSpc>
                <a:spcPts val="4340"/>
              </a:lnSpc>
            </a:pPr>
            <a:r>
              <a:rPr lang="en-US" sz="3100" dirty="0">
                <a:solidFill>
                  <a:srgbClr val="11324D"/>
                </a:solidFill>
                <a:latin typeface="Lato"/>
              </a:rPr>
              <a:t>Chambers Plan is endorsed by almost </a:t>
            </a:r>
            <a:r>
              <a:rPr lang="en-US" sz="3100" dirty="0">
                <a:solidFill>
                  <a:srgbClr val="11324D"/>
                </a:solidFill>
                <a:latin typeface="Lato Bold"/>
              </a:rPr>
              <a:t>750 </a:t>
            </a:r>
            <a:r>
              <a:rPr lang="en-US" sz="3100" dirty="0">
                <a:solidFill>
                  <a:srgbClr val="11324D"/>
                </a:solidFill>
                <a:latin typeface="Lato"/>
              </a:rPr>
              <a:t>chambers across Canada. It covers more than </a:t>
            </a:r>
            <a:r>
              <a:rPr lang="en-US" sz="3100" dirty="0">
                <a:solidFill>
                  <a:srgbClr val="11324D"/>
                </a:solidFill>
                <a:latin typeface="Lato Bold"/>
              </a:rPr>
              <a:t>33,000 </a:t>
            </a:r>
            <a:r>
              <a:rPr lang="en-US" sz="3100" dirty="0">
                <a:solidFill>
                  <a:srgbClr val="11324D"/>
                </a:solidFill>
                <a:latin typeface="Lato"/>
              </a:rPr>
              <a:t>businesses and </a:t>
            </a:r>
            <a:r>
              <a:rPr lang="en-US" sz="3100" dirty="0">
                <a:solidFill>
                  <a:srgbClr val="11324D"/>
                </a:solidFill>
                <a:latin typeface="Lato Bold"/>
              </a:rPr>
              <a:t>185,000 </a:t>
            </a:r>
            <a:r>
              <a:rPr lang="en-US" sz="3100" dirty="0">
                <a:solidFill>
                  <a:srgbClr val="11324D"/>
                </a:solidFill>
                <a:latin typeface="Lato"/>
              </a:rPr>
              <a:t>employees.</a:t>
            </a:r>
          </a:p>
        </p:txBody>
      </p:sp>
      <p:sp>
        <p:nvSpPr>
          <p:cNvPr id="20" name="TextBox 20"/>
          <p:cNvSpPr txBox="1"/>
          <p:nvPr/>
        </p:nvSpPr>
        <p:spPr>
          <a:xfrm>
            <a:off x="10904837" y="4514834"/>
            <a:ext cx="2633093" cy="596958"/>
          </a:xfrm>
          <a:prstGeom prst="rect">
            <a:avLst/>
          </a:prstGeom>
        </p:spPr>
        <p:txBody>
          <a:bodyPr lIns="0" tIns="0" rIns="0" bIns="0" rtlCol="0" anchor="t">
            <a:spAutoFit/>
          </a:bodyPr>
          <a:lstStyle/>
          <a:p>
            <a:pPr>
              <a:lnSpc>
                <a:spcPts val="4900"/>
              </a:lnSpc>
            </a:pPr>
            <a:r>
              <a:rPr lang="en-US" sz="3500" dirty="0">
                <a:solidFill>
                  <a:srgbClr val="FFFFFF"/>
                </a:solidFill>
                <a:latin typeface="Poppins Semi-Bold"/>
              </a:rPr>
              <a:t>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9525" cap="flat">
            <a:solidFill>
              <a:srgbClr val="708BAC"/>
            </a:solidFill>
            <a:prstDash val="solid"/>
            <a:headEnd type="none" w="sm" len="sm"/>
            <a:tailEnd type="none" w="sm" len="sm"/>
          </a:ln>
        </p:spPr>
        <p:txBody>
          <a:bodyPr/>
          <a:lstStyle/>
          <a:p>
            <a:endParaRPr lang="en-CA"/>
          </a:p>
        </p:txBody>
      </p:sp>
      <p:grpSp>
        <p:nvGrpSpPr>
          <p:cNvPr id="3" name="Group 3"/>
          <p:cNvGrpSpPr/>
          <p:nvPr/>
        </p:nvGrpSpPr>
        <p:grpSpPr>
          <a:xfrm>
            <a:off x="17929953" y="-143874"/>
            <a:ext cx="602633" cy="10574748"/>
            <a:chOff x="0" y="0"/>
            <a:chExt cx="158718" cy="2785119"/>
          </a:xfrm>
        </p:grpSpPr>
        <p:sp>
          <p:nvSpPr>
            <p:cNvPr id="4" name="Freeform 4"/>
            <p:cNvSpPr/>
            <p:nvPr/>
          </p:nvSpPr>
          <p:spPr>
            <a:xfrm>
              <a:off x="0" y="0"/>
              <a:ext cx="158718" cy="2785119"/>
            </a:xfrm>
            <a:custGeom>
              <a:avLst/>
              <a:gdLst/>
              <a:ahLst/>
              <a:cxnLst/>
              <a:rect l="l" t="t" r="r" b="b"/>
              <a:pathLst>
                <a:path w="158718" h="2785119">
                  <a:moveTo>
                    <a:pt x="0" y="0"/>
                  </a:moveTo>
                  <a:lnTo>
                    <a:pt x="158718" y="0"/>
                  </a:lnTo>
                  <a:lnTo>
                    <a:pt x="158718" y="2785119"/>
                  </a:lnTo>
                  <a:lnTo>
                    <a:pt x="0" y="2785119"/>
                  </a:lnTo>
                  <a:lnTo>
                    <a:pt x="0" y="0"/>
                  </a:lnTo>
                </a:path>
              </a:pathLst>
            </a:custGeom>
            <a:solidFill>
              <a:srgbClr val="005E84"/>
            </a:solidFill>
          </p:spPr>
          <p:txBody>
            <a:bodyPr/>
            <a:lstStyle/>
            <a:p>
              <a:endParaRPr lang="en-CA"/>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flipV="1">
            <a:off x="10101615" y="1028700"/>
            <a:ext cx="4763" cy="8220075"/>
          </a:xfrm>
          <a:prstGeom prst="line">
            <a:avLst/>
          </a:prstGeom>
          <a:ln w="9525" cap="flat">
            <a:solidFill>
              <a:srgbClr val="708BAC"/>
            </a:solidFill>
            <a:prstDash val="solid"/>
            <a:headEnd type="none" w="sm" len="sm"/>
            <a:tailEnd type="none" w="sm" len="sm"/>
          </a:ln>
        </p:spPr>
        <p:txBody>
          <a:bodyPr/>
          <a:lstStyle/>
          <a:p>
            <a:endParaRPr lang="en-CA"/>
          </a:p>
        </p:txBody>
      </p:sp>
      <p:grpSp>
        <p:nvGrpSpPr>
          <p:cNvPr id="7" name="Group 7"/>
          <p:cNvGrpSpPr/>
          <p:nvPr/>
        </p:nvGrpSpPr>
        <p:grpSpPr>
          <a:xfrm>
            <a:off x="1028700" y="3422465"/>
            <a:ext cx="8115300" cy="4990377"/>
            <a:chOff x="0" y="0"/>
            <a:chExt cx="10820400" cy="6653837"/>
          </a:xfrm>
        </p:grpSpPr>
        <p:pic>
          <p:nvPicPr>
            <p:cNvPr id="8" name="Picture 8"/>
            <p:cNvPicPr>
              <a:picLocks noChangeAspect="1"/>
            </p:cNvPicPr>
            <p:nvPr/>
          </p:nvPicPr>
          <p:blipFill>
            <a:blip r:embed="rId3"/>
            <a:srcRect t="3937" b="3937"/>
            <a:stretch>
              <a:fillRect/>
            </a:stretch>
          </p:blipFill>
          <p:spPr>
            <a:xfrm>
              <a:off x="0" y="0"/>
              <a:ext cx="10820400" cy="6653837"/>
            </a:xfrm>
            <a:prstGeom prst="rect">
              <a:avLst/>
            </a:prstGeom>
          </p:spPr>
        </p:pic>
      </p:grpSp>
      <p:grpSp>
        <p:nvGrpSpPr>
          <p:cNvPr id="9" name="Group 9"/>
          <p:cNvGrpSpPr/>
          <p:nvPr/>
        </p:nvGrpSpPr>
        <p:grpSpPr>
          <a:xfrm rot="-10800000">
            <a:off x="10106378" y="1110458"/>
            <a:ext cx="6946392" cy="736548"/>
            <a:chOff x="0" y="0"/>
            <a:chExt cx="1829502" cy="193988"/>
          </a:xfrm>
        </p:grpSpPr>
        <p:sp>
          <p:nvSpPr>
            <p:cNvPr id="10" name="Freeform 10"/>
            <p:cNvSpPr/>
            <p:nvPr/>
          </p:nvSpPr>
          <p:spPr>
            <a:xfrm>
              <a:off x="0" y="0"/>
              <a:ext cx="1829502" cy="193988"/>
            </a:xfrm>
            <a:custGeom>
              <a:avLst/>
              <a:gdLst/>
              <a:ahLst/>
              <a:cxnLst/>
              <a:rect l="l" t="t" r="r" b="b"/>
              <a:pathLst>
                <a:path w="1829502" h="193988">
                  <a:moveTo>
                    <a:pt x="1626302" y="0"/>
                  </a:moveTo>
                  <a:lnTo>
                    <a:pt x="0" y="0"/>
                  </a:lnTo>
                  <a:lnTo>
                    <a:pt x="0" y="193988"/>
                  </a:lnTo>
                  <a:lnTo>
                    <a:pt x="1626302" y="193988"/>
                  </a:lnTo>
                  <a:lnTo>
                    <a:pt x="1829502" y="96994"/>
                  </a:lnTo>
                  <a:lnTo>
                    <a:pt x="1626302" y="0"/>
                  </a:lnTo>
                </a:path>
              </a:pathLst>
            </a:custGeom>
            <a:solidFill>
              <a:srgbClr val="005A79"/>
            </a:solidFill>
          </p:spPr>
          <p:txBody>
            <a:bodyPr/>
            <a:lstStyle/>
            <a:p>
              <a:endParaRPr lang="en-CA"/>
            </a:p>
          </p:txBody>
        </p:sp>
        <p:sp>
          <p:nvSpPr>
            <p:cNvPr id="11" name="TextBox 11"/>
            <p:cNvSpPr txBox="1"/>
            <p:nvPr/>
          </p:nvSpPr>
          <p:spPr>
            <a:xfrm>
              <a:off x="0" y="-38100"/>
              <a:ext cx="698500" cy="444500"/>
            </a:xfrm>
            <a:prstGeom prst="rect">
              <a:avLst/>
            </a:prstGeom>
          </p:spPr>
          <p:txBody>
            <a:bodyPr lIns="50800" tIns="50800" rIns="50800" bIns="50800" rtlCol="0" anchor="ctr"/>
            <a:lstStyle/>
            <a:p>
              <a:pPr algn="ctr">
                <a:lnSpc>
                  <a:spcPts val="3499"/>
                </a:lnSpc>
              </a:pPr>
              <a:endParaRPr/>
            </a:p>
          </p:txBody>
        </p:sp>
      </p:grpSp>
      <p:grpSp>
        <p:nvGrpSpPr>
          <p:cNvPr id="12" name="Group 12"/>
          <p:cNvGrpSpPr/>
          <p:nvPr/>
        </p:nvGrpSpPr>
        <p:grpSpPr>
          <a:xfrm rot="-10800000">
            <a:off x="10106378" y="4637263"/>
            <a:ext cx="5028289" cy="736548"/>
            <a:chOff x="0" y="0"/>
            <a:chExt cx="1324323" cy="193988"/>
          </a:xfrm>
        </p:grpSpPr>
        <p:sp>
          <p:nvSpPr>
            <p:cNvPr id="13" name="Freeform 13"/>
            <p:cNvSpPr/>
            <p:nvPr/>
          </p:nvSpPr>
          <p:spPr>
            <a:xfrm>
              <a:off x="0" y="0"/>
              <a:ext cx="1324323" cy="193988"/>
            </a:xfrm>
            <a:custGeom>
              <a:avLst/>
              <a:gdLst/>
              <a:ahLst/>
              <a:cxnLst/>
              <a:rect l="l" t="t" r="r" b="b"/>
              <a:pathLst>
                <a:path w="1324323" h="193988">
                  <a:moveTo>
                    <a:pt x="1121123" y="0"/>
                  </a:moveTo>
                  <a:lnTo>
                    <a:pt x="0" y="0"/>
                  </a:lnTo>
                  <a:lnTo>
                    <a:pt x="0" y="193988"/>
                  </a:lnTo>
                  <a:lnTo>
                    <a:pt x="1121123" y="193988"/>
                  </a:lnTo>
                  <a:lnTo>
                    <a:pt x="1324323" y="96994"/>
                  </a:lnTo>
                  <a:lnTo>
                    <a:pt x="1121123" y="0"/>
                  </a:lnTo>
                </a:path>
              </a:pathLst>
            </a:custGeom>
            <a:solidFill>
              <a:srgbClr val="005A79"/>
            </a:solidFill>
          </p:spPr>
          <p:txBody>
            <a:bodyPr/>
            <a:lstStyle/>
            <a:p>
              <a:endParaRPr lang="en-CA"/>
            </a:p>
          </p:txBody>
        </p:sp>
        <p:sp>
          <p:nvSpPr>
            <p:cNvPr id="14" name="TextBox 14"/>
            <p:cNvSpPr txBox="1"/>
            <p:nvPr/>
          </p:nvSpPr>
          <p:spPr>
            <a:xfrm>
              <a:off x="0" y="-38100"/>
              <a:ext cx="698500" cy="444500"/>
            </a:xfrm>
            <a:prstGeom prst="rect">
              <a:avLst/>
            </a:prstGeom>
          </p:spPr>
          <p:txBody>
            <a:bodyPr lIns="50800" tIns="50800" rIns="50800" bIns="50800" rtlCol="0" anchor="ctr"/>
            <a:lstStyle/>
            <a:p>
              <a:pPr algn="ctr">
                <a:lnSpc>
                  <a:spcPts val="3499"/>
                </a:lnSpc>
              </a:pPr>
              <a:endParaRPr/>
            </a:p>
          </p:txBody>
        </p:sp>
      </p:grpSp>
      <p:sp>
        <p:nvSpPr>
          <p:cNvPr id="15" name="Freeform 15"/>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4"/>
            <a:stretch>
              <a:fillRect/>
            </a:stretch>
          </a:blipFill>
        </p:spPr>
        <p:txBody>
          <a:bodyPr/>
          <a:lstStyle/>
          <a:p>
            <a:endParaRPr lang="en-CA"/>
          </a:p>
        </p:txBody>
      </p:sp>
      <p:sp>
        <p:nvSpPr>
          <p:cNvPr id="16" name="TextBox 16"/>
          <p:cNvSpPr txBox="1"/>
          <p:nvPr/>
        </p:nvSpPr>
        <p:spPr>
          <a:xfrm>
            <a:off x="1028700" y="962025"/>
            <a:ext cx="7254971" cy="2088261"/>
          </a:xfrm>
          <a:prstGeom prst="rect">
            <a:avLst/>
          </a:prstGeom>
        </p:spPr>
        <p:txBody>
          <a:bodyPr lIns="0" tIns="0" rIns="0" bIns="0" rtlCol="0" anchor="t">
            <a:spAutoFit/>
          </a:bodyPr>
          <a:lstStyle/>
          <a:p>
            <a:pPr>
              <a:lnSpc>
                <a:spcPts val="8052"/>
              </a:lnSpc>
            </a:pPr>
            <a:r>
              <a:rPr lang="en-US" sz="6600">
                <a:solidFill>
                  <a:srgbClr val="005E84"/>
                </a:solidFill>
                <a:latin typeface="Poppins Semi-Bold"/>
              </a:rPr>
              <a:t>History of Chambers Plan</a:t>
            </a:r>
          </a:p>
        </p:txBody>
      </p:sp>
      <p:sp>
        <p:nvSpPr>
          <p:cNvPr id="17" name="TextBox 17"/>
          <p:cNvSpPr txBox="1"/>
          <p:nvPr/>
        </p:nvSpPr>
        <p:spPr>
          <a:xfrm>
            <a:off x="10904837" y="1161232"/>
            <a:ext cx="6354463" cy="635000"/>
          </a:xfrm>
          <a:prstGeom prst="rect">
            <a:avLst/>
          </a:prstGeom>
        </p:spPr>
        <p:txBody>
          <a:bodyPr lIns="0" tIns="0" rIns="0" bIns="0" rtlCol="0" anchor="t">
            <a:spAutoFit/>
          </a:bodyPr>
          <a:lstStyle/>
          <a:p>
            <a:pPr>
              <a:lnSpc>
                <a:spcPts val="4900"/>
              </a:lnSpc>
            </a:pPr>
            <a:r>
              <a:rPr lang="en-US" sz="3500" dirty="0">
                <a:solidFill>
                  <a:srgbClr val="FFFFFF"/>
                </a:solidFill>
                <a:latin typeface="Poppins Semi-Bold"/>
              </a:rPr>
              <a:t>LARGEST PLAN OF ITS KIND</a:t>
            </a:r>
          </a:p>
        </p:txBody>
      </p:sp>
      <p:sp>
        <p:nvSpPr>
          <p:cNvPr id="18" name="TextBox 18"/>
          <p:cNvSpPr txBox="1"/>
          <p:nvPr/>
        </p:nvSpPr>
        <p:spPr>
          <a:xfrm>
            <a:off x="10605854" y="2048173"/>
            <a:ext cx="6662971" cy="2159635"/>
          </a:xfrm>
          <a:prstGeom prst="rect">
            <a:avLst/>
          </a:prstGeom>
        </p:spPr>
        <p:txBody>
          <a:bodyPr lIns="0" tIns="0" rIns="0" bIns="0" rtlCol="0" anchor="t">
            <a:spAutoFit/>
          </a:bodyPr>
          <a:lstStyle/>
          <a:p>
            <a:pPr>
              <a:lnSpc>
                <a:spcPts val="4340"/>
              </a:lnSpc>
            </a:pPr>
            <a:r>
              <a:rPr lang="en-US" sz="3100" dirty="0">
                <a:solidFill>
                  <a:srgbClr val="11324D"/>
                </a:solidFill>
                <a:latin typeface="Lato"/>
              </a:rPr>
              <a:t>Chambers Plan is the largest plan of its kind in Canada. The pooling model combines businesses' premiums to mitigate risk and high renewals.</a:t>
            </a:r>
          </a:p>
        </p:txBody>
      </p:sp>
      <p:sp>
        <p:nvSpPr>
          <p:cNvPr id="19" name="TextBox 19"/>
          <p:cNvSpPr txBox="1"/>
          <p:nvPr/>
        </p:nvSpPr>
        <p:spPr>
          <a:xfrm>
            <a:off x="10605854" y="5573836"/>
            <a:ext cx="6446916" cy="3245485"/>
          </a:xfrm>
          <a:prstGeom prst="rect">
            <a:avLst/>
          </a:prstGeom>
        </p:spPr>
        <p:txBody>
          <a:bodyPr lIns="0" tIns="0" rIns="0" bIns="0" rtlCol="0" anchor="t">
            <a:spAutoFit/>
          </a:bodyPr>
          <a:lstStyle/>
          <a:p>
            <a:pPr>
              <a:lnSpc>
                <a:spcPts val="4340"/>
              </a:lnSpc>
            </a:pPr>
            <a:r>
              <a:rPr lang="en-US" sz="3100">
                <a:solidFill>
                  <a:srgbClr val="11324D"/>
                </a:solidFill>
                <a:latin typeface="Lato"/>
              </a:rPr>
              <a:t>Chambers Plan is run by a not-for-profit board, the Chambers of Commerce Insurance Corporation of Canada. This means all surpluses are reinvested into the plan to keep premiums low.</a:t>
            </a:r>
          </a:p>
        </p:txBody>
      </p:sp>
      <p:sp>
        <p:nvSpPr>
          <p:cNvPr id="20" name="TextBox 20"/>
          <p:cNvSpPr txBox="1"/>
          <p:nvPr/>
        </p:nvSpPr>
        <p:spPr>
          <a:xfrm>
            <a:off x="10904837" y="4690405"/>
            <a:ext cx="4855089" cy="635000"/>
          </a:xfrm>
          <a:prstGeom prst="rect">
            <a:avLst/>
          </a:prstGeom>
        </p:spPr>
        <p:txBody>
          <a:bodyPr lIns="0" tIns="0" rIns="0" bIns="0" rtlCol="0" anchor="t">
            <a:spAutoFit/>
          </a:bodyPr>
          <a:lstStyle/>
          <a:p>
            <a:pPr>
              <a:lnSpc>
                <a:spcPts val="4900"/>
              </a:lnSpc>
            </a:pPr>
            <a:r>
              <a:rPr lang="en-US" sz="3500" dirty="0">
                <a:solidFill>
                  <a:srgbClr val="FFFFFF"/>
                </a:solidFill>
                <a:latin typeface="Poppins Semi-Bold"/>
              </a:rPr>
              <a:t>NOT-FOR-PROFIT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9525" cap="flat">
            <a:solidFill>
              <a:srgbClr val="11324D"/>
            </a:solidFill>
            <a:prstDash val="solid"/>
            <a:headEnd type="none" w="sm" len="sm"/>
            <a:tailEnd type="none" w="sm" len="sm"/>
          </a:ln>
        </p:spPr>
        <p:txBody>
          <a:bodyPr/>
          <a:lstStyle/>
          <a:p>
            <a:endParaRPr lang="en-CA"/>
          </a:p>
        </p:txBody>
      </p:sp>
      <p:grpSp>
        <p:nvGrpSpPr>
          <p:cNvPr id="3" name="Group 3"/>
          <p:cNvGrpSpPr/>
          <p:nvPr/>
        </p:nvGrpSpPr>
        <p:grpSpPr>
          <a:xfrm>
            <a:off x="17929953" y="-143874"/>
            <a:ext cx="602633" cy="10574748"/>
            <a:chOff x="0" y="0"/>
            <a:chExt cx="158718" cy="2785119"/>
          </a:xfrm>
        </p:grpSpPr>
        <p:sp>
          <p:nvSpPr>
            <p:cNvPr id="4" name="Freeform 4"/>
            <p:cNvSpPr/>
            <p:nvPr/>
          </p:nvSpPr>
          <p:spPr>
            <a:xfrm>
              <a:off x="0" y="0"/>
              <a:ext cx="158718" cy="2785119"/>
            </a:xfrm>
            <a:custGeom>
              <a:avLst/>
              <a:gdLst/>
              <a:ahLst/>
              <a:cxnLst/>
              <a:rect l="l" t="t" r="r" b="b"/>
              <a:pathLst>
                <a:path w="158718" h="2785119">
                  <a:moveTo>
                    <a:pt x="0" y="0"/>
                  </a:moveTo>
                  <a:lnTo>
                    <a:pt x="158718" y="0"/>
                  </a:lnTo>
                  <a:lnTo>
                    <a:pt x="158718" y="2785119"/>
                  </a:lnTo>
                  <a:lnTo>
                    <a:pt x="0" y="2785119"/>
                  </a:lnTo>
                  <a:lnTo>
                    <a:pt x="0" y="0"/>
                  </a:lnTo>
                </a:path>
              </a:pathLst>
            </a:custGeom>
            <a:solidFill>
              <a:srgbClr val="005E84"/>
            </a:solidFill>
          </p:spPr>
          <p:txBody>
            <a:bodyPr/>
            <a:lstStyle/>
            <a:p>
              <a:endParaRPr lang="en-CA"/>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flipH="1" flipV="1">
            <a:off x="6419939" y="1148855"/>
            <a:ext cx="36222" cy="8099920"/>
          </a:xfrm>
          <a:prstGeom prst="line">
            <a:avLst/>
          </a:prstGeom>
          <a:ln w="9525" cap="flat">
            <a:solidFill>
              <a:srgbClr val="708BAC"/>
            </a:solidFill>
            <a:prstDash val="solid"/>
            <a:headEnd type="none" w="sm" len="sm"/>
            <a:tailEnd type="none" w="sm" len="sm"/>
          </a:ln>
        </p:spPr>
        <p:txBody>
          <a:bodyPr/>
          <a:lstStyle/>
          <a:p>
            <a:endParaRPr lang="en-CA"/>
          </a:p>
        </p:txBody>
      </p:sp>
      <p:sp>
        <p:nvSpPr>
          <p:cNvPr id="7" name="TextBox 7"/>
          <p:cNvSpPr txBox="1"/>
          <p:nvPr/>
        </p:nvSpPr>
        <p:spPr>
          <a:xfrm>
            <a:off x="1028700" y="1591415"/>
            <a:ext cx="4919752" cy="939169"/>
          </a:xfrm>
          <a:prstGeom prst="rect">
            <a:avLst/>
          </a:prstGeom>
        </p:spPr>
        <p:txBody>
          <a:bodyPr lIns="0" tIns="0" rIns="0" bIns="0" rtlCol="0" anchor="t">
            <a:spAutoFit/>
          </a:bodyPr>
          <a:lstStyle/>
          <a:p>
            <a:pPr>
              <a:lnSpc>
                <a:spcPts val="6600"/>
              </a:lnSpc>
            </a:pPr>
            <a:r>
              <a:rPr lang="en-US" sz="6600">
                <a:solidFill>
                  <a:srgbClr val="005E84"/>
                </a:solidFill>
                <a:latin typeface="Poppins Semi-Bold"/>
              </a:rPr>
              <a:t>Difference</a:t>
            </a:r>
          </a:p>
        </p:txBody>
      </p:sp>
      <p:sp>
        <p:nvSpPr>
          <p:cNvPr id="8" name="TextBox 8"/>
          <p:cNvSpPr txBox="1"/>
          <p:nvPr/>
        </p:nvSpPr>
        <p:spPr>
          <a:xfrm>
            <a:off x="1028700" y="892276"/>
            <a:ext cx="10354364" cy="542925"/>
          </a:xfrm>
          <a:prstGeom prst="rect">
            <a:avLst/>
          </a:prstGeom>
        </p:spPr>
        <p:txBody>
          <a:bodyPr lIns="0" tIns="0" rIns="0" bIns="0" rtlCol="0" anchor="t">
            <a:spAutoFit/>
          </a:bodyPr>
          <a:lstStyle/>
          <a:p>
            <a:pPr>
              <a:lnSpc>
                <a:spcPts val="4200"/>
              </a:lnSpc>
            </a:pPr>
            <a:r>
              <a:rPr lang="en-US" sz="3000">
                <a:solidFill>
                  <a:srgbClr val="11324D"/>
                </a:solidFill>
                <a:latin typeface="Poppins Bold"/>
              </a:rPr>
              <a:t>The Chambers Plan</a:t>
            </a:r>
          </a:p>
        </p:txBody>
      </p:sp>
      <p:sp>
        <p:nvSpPr>
          <p:cNvPr id="9" name="TextBox 9"/>
          <p:cNvSpPr txBox="1"/>
          <p:nvPr/>
        </p:nvSpPr>
        <p:spPr>
          <a:xfrm>
            <a:off x="1028700" y="2540110"/>
            <a:ext cx="4864317" cy="2646681"/>
          </a:xfrm>
          <a:prstGeom prst="rect">
            <a:avLst/>
          </a:prstGeom>
        </p:spPr>
        <p:txBody>
          <a:bodyPr lIns="0" tIns="0" rIns="0" bIns="0" rtlCol="0" anchor="t">
            <a:spAutoFit/>
          </a:bodyPr>
          <a:lstStyle/>
          <a:p>
            <a:pPr>
              <a:lnSpc>
                <a:spcPts val="5319"/>
              </a:lnSpc>
            </a:pPr>
            <a:r>
              <a:rPr lang="en-US" sz="3799">
                <a:solidFill>
                  <a:srgbClr val="C78F20"/>
                </a:solidFill>
                <a:latin typeface="Lato Bold Italics"/>
              </a:rPr>
              <a:t>What makes Chambers Plan the #1 plan in Canada for small businesses?</a:t>
            </a:r>
          </a:p>
        </p:txBody>
      </p:sp>
      <p:sp>
        <p:nvSpPr>
          <p:cNvPr id="10" name="Freeform 10"/>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3"/>
            <a:stretch>
              <a:fillRect/>
            </a:stretch>
          </a:blipFill>
        </p:spPr>
        <p:txBody>
          <a:bodyPr/>
          <a:lstStyle/>
          <a:p>
            <a:endParaRPr lang="en-CA"/>
          </a:p>
        </p:txBody>
      </p:sp>
      <p:sp>
        <p:nvSpPr>
          <p:cNvPr id="11" name="TextBox 11"/>
          <p:cNvSpPr txBox="1"/>
          <p:nvPr/>
        </p:nvSpPr>
        <p:spPr>
          <a:xfrm>
            <a:off x="7165204" y="1661173"/>
            <a:ext cx="4888917" cy="593535"/>
          </a:xfrm>
          <a:prstGeom prst="rect">
            <a:avLst/>
          </a:prstGeom>
        </p:spPr>
        <p:txBody>
          <a:bodyPr lIns="0" tIns="0" rIns="0" bIns="0" rtlCol="0" anchor="t">
            <a:spAutoFit/>
          </a:bodyPr>
          <a:lstStyle/>
          <a:p>
            <a:pPr marL="0" lvl="1" indent="0" algn="l">
              <a:lnSpc>
                <a:spcPts val="4757"/>
              </a:lnSpc>
              <a:spcBef>
                <a:spcPct val="0"/>
              </a:spcBef>
            </a:pPr>
            <a:r>
              <a:rPr lang="en-US" sz="3171">
                <a:solidFill>
                  <a:srgbClr val="000000"/>
                </a:solidFill>
                <a:latin typeface="Poppins Bold"/>
              </a:rPr>
              <a:t>Guaranteed approval</a:t>
            </a:r>
          </a:p>
        </p:txBody>
      </p:sp>
      <p:sp>
        <p:nvSpPr>
          <p:cNvPr id="12" name="TextBox 12"/>
          <p:cNvSpPr txBox="1"/>
          <p:nvPr/>
        </p:nvSpPr>
        <p:spPr>
          <a:xfrm>
            <a:off x="7165204" y="4290892"/>
            <a:ext cx="4888917" cy="593535"/>
          </a:xfrm>
          <a:prstGeom prst="rect">
            <a:avLst/>
          </a:prstGeom>
        </p:spPr>
        <p:txBody>
          <a:bodyPr lIns="0" tIns="0" rIns="0" bIns="0" rtlCol="0" anchor="t">
            <a:spAutoFit/>
          </a:bodyPr>
          <a:lstStyle/>
          <a:p>
            <a:pPr marL="0" lvl="1" indent="0" algn="l">
              <a:lnSpc>
                <a:spcPts val="4757"/>
              </a:lnSpc>
              <a:spcBef>
                <a:spcPct val="0"/>
              </a:spcBef>
            </a:pPr>
            <a:r>
              <a:rPr lang="en-US" sz="3171">
                <a:solidFill>
                  <a:srgbClr val="000000"/>
                </a:solidFill>
                <a:latin typeface="Poppins Bold"/>
              </a:rPr>
              <a:t>Guaranteed renewal</a:t>
            </a:r>
          </a:p>
        </p:txBody>
      </p:sp>
      <p:sp>
        <p:nvSpPr>
          <p:cNvPr id="13" name="TextBox 13"/>
          <p:cNvSpPr txBox="1"/>
          <p:nvPr/>
        </p:nvSpPr>
        <p:spPr>
          <a:xfrm>
            <a:off x="7165204" y="6955749"/>
            <a:ext cx="3851106" cy="593535"/>
          </a:xfrm>
          <a:prstGeom prst="rect">
            <a:avLst/>
          </a:prstGeom>
        </p:spPr>
        <p:txBody>
          <a:bodyPr lIns="0" tIns="0" rIns="0" bIns="0" rtlCol="0" anchor="t">
            <a:spAutoFit/>
          </a:bodyPr>
          <a:lstStyle/>
          <a:p>
            <a:pPr marL="0" lvl="1" indent="0" algn="l">
              <a:lnSpc>
                <a:spcPts val="4757"/>
              </a:lnSpc>
              <a:spcBef>
                <a:spcPct val="0"/>
              </a:spcBef>
            </a:pPr>
            <a:r>
              <a:rPr lang="en-US" sz="3171">
                <a:solidFill>
                  <a:srgbClr val="000000"/>
                </a:solidFill>
                <a:latin typeface="Poppins Bold"/>
              </a:rPr>
              <a:t>Stable premiums</a:t>
            </a:r>
          </a:p>
        </p:txBody>
      </p:sp>
      <p:sp>
        <p:nvSpPr>
          <p:cNvPr id="14" name="TextBox 14"/>
          <p:cNvSpPr txBox="1"/>
          <p:nvPr/>
        </p:nvSpPr>
        <p:spPr>
          <a:xfrm>
            <a:off x="7135769" y="2333291"/>
            <a:ext cx="8510527" cy="865952"/>
          </a:xfrm>
          <a:prstGeom prst="rect">
            <a:avLst/>
          </a:prstGeom>
        </p:spPr>
        <p:txBody>
          <a:bodyPr lIns="0" tIns="0" rIns="0" bIns="0" rtlCol="0" anchor="t">
            <a:spAutoFit/>
          </a:bodyPr>
          <a:lstStyle/>
          <a:p>
            <a:pPr marL="0" lvl="0" indent="0" algn="l">
              <a:lnSpc>
                <a:spcPts val="3407"/>
              </a:lnSpc>
              <a:spcBef>
                <a:spcPct val="0"/>
              </a:spcBef>
            </a:pPr>
            <a:r>
              <a:rPr lang="en-US" sz="2271">
                <a:solidFill>
                  <a:srgbClr val="000000"/>
                </a:solidFill>
                <a:latin typeface="Poppins"/>
              </a:rPr>
              <a:t>There are no minimum employee requirements or industry restrictions.</a:t>
            </a:r>
          </a:p>
        </p:txBody>
      </p:sp>
      <p:sp>
        <p:nvSpPr>
          <p:cNvPr id="15" name="TextBox 15"/>
          <p:cNvSpPr txBox="1"/>
          <p:nvPr/>
        </p:nvSpPr>
        <p:spPr>
          <a:xfrm>
            <a:off x="7135769" y="4963010"/>
            <a:ext cx="8164883" cy="865952"/>
          </a:xfrm>
          <a:prstGeom prst="rect">
            <a:avLst/>
          </a:prstGeom>
        </p:spPr>
        <p:txBody>
          <a:bodyPr lIns="0" tIns="0" rIns="0" bIns="0" rtlCol="0" anchor="t">
            <a:spAutoFit/>
          </a:bodyPr>
          <a:lstStyle/>
          <a:p>
            <a:pPr marL="0" lvl="0" indent="0" algn="l">
              <a:lnSpc>
                <a:spcPts val="3407"/>
              </a:lnSpc>
              <a:spcBef>
                <a:spcPct val="0"/>
              </a:spcBef>
            </a:pPr>
            <a:r>
              <a:rPr lang="en-US" sz="2271">
                <a:solidFill>
                  <a:srgbClr val="000000"/>
                </a:solidFill>
                <a:latin typeface="Poppins"/>
              </a:rPr>
              <a:t>Once approved, coverage will never be cancelled unless companies request it.</a:t>
            </a:r>
          </a:p>
        </p:txBody>
      </p:sp>
      <p:sp>
        <p:nvSpPr>
          <p:cNvPr id="16" name="TextBox 16"/>
          <p:cNvSpPr txBox="1"/>
          <p:nvPr/>
        </p:nvSpPr>
        <p:spPr>
          <a:xfrm>
            <a:off x="7135769" y="7627867"/>
            <a:ext cx="8164883" cy="865952"/>
          </a:xfrm>
          <a:prstGeom prst="rect">
            <a:avLst/>
          </a:prstGeom>
        </p:spPr>
        <p:txBody>
          <a:bodyPr lIns="0" tIns="0" rIns="0" bIns="0" rtlCol="0" anchor="t">
            <a:spAutoFit/>
          </a:bodyPr>
          <a:lstStyle/>
          <a:p>
            <a:pPr marL="0" lvl="0" indent="0" algn="l">
              <a:lnSpc>
                <a:spcPts val="3407"/>
              </a:lnSpc>
              <a:spcBef>
                <a:spcPct val="0"/>
              </a:spcBef>
            </a:pPr>
            <a:r>
              <a:rPr lang="en-US" sz="2271">
                <a:solidFill>
                  <a:srgbClr val="000000"/>
                </a:solidFill>
                <a:latin typeface="Poppins"/>
              </a:rPr>
              <a:t>Pooled rates mean individual businesses won't be penalized submitting too many claims.</a:t>
            </a:r>
          </a:p>
        </p:txBody>
      </p:sp>
      <p:grpSp>
        <p:nvGrpSpPr>
          <p:cNvPr id="17" name="Group 17"/>
          <p:cNvGrpSpPr/>
          <p:nvPr/>
        </p:nvGrpSpPr>
        <p:grpSpPr>
          <a:xfrm>
            <a:off x="7135769" y="1148833"/>
            <a:ext cx="1562949" cy="417760"/>
            <a:chOff x="0" y="0"/>
            <a:chExt cx="570168" cy="152400"/>
          </a:xfrm>
        </p:grpSpPr>
        <p:sp>
          <p:nvSpPr>
            <p:cNvPr id="18" name="Freeform 18"/>
            <p:cNvSpPr/>
            <p:nvPr/>
          </p:nvSpPr>
          <p:spPr>
            <a:xfrm>
              <a:off x="0" y="0"/>
              <a:ext cx="570168" cy="152400"/>
            </a:xfrm>
            <a:custGeom>
              <a:avLst/>
              <a:gdLst/>
              <a:ahLst/>
              <a:cxnLst/>
              <a:rect l="l" t="t" r="r" b="b"/>
              <a:pathLst>
                <a:path w="570168" h="152400">
                  <a:moveTo>
                    <a:pt x="0" y="0"/>
                  </a:moveTo>
                  <a:lnTo>
                    <a:pt x="570168" y="0"/>
                  </a:lnTo>
                  <a:lnTo>
                    <a:pt x="570168" y="152400"/>
                  </a:lnTo>
                  <a:lnTo>
                    <a:pt x="0" y="152400"/>
                  </a:lnTo>
                  <a:lnTo>
                    <a:pt x="0" y="0"/>
                  </a:lnTo>
                </a:path>
              </a:pathLst>
            </a:custGeom>
            <a:solidFill>
              <a:srgbClr val="005E84"/>
            </a:solidFill>
          </p:spPr>
          <p:txBody>
            <a:bodyPr/>
            <a:lstStyle/>
            <a:p>
              <a:endParaRPr lang="en-CA"/>
            </a:p>
          </p:txBody>
        </p:sp>
      </p:grpSp>
      <p:grpSp>
        <p:nvGrpSpPr>
          <p:cNvPr id="19" name="Group 19"/>
          <p:cNvGrpSpPr/>
          <p:nvPr/>
        </p:nvGrpSpPr>
        <p:grpSpPr>
          <a:xfrm>
            <a:off x="7135769" y="3778552"/>
            <a:ext cx="1562949" cy="417760"/>
            <a:chOff x="0" y="0"/>
            <a:chExt cx="570168" cy="152400"/>
          </a:xfrm>
        </p:grpSpPr>
        <p:sp>
          <p:nvSpPr>
            <p:cNvPr id="20" name="Freeform 20"/>
            <p:cNvSpPr/>
            <p:nvPr/>
          </p:nvSpPr>
          <p:spPr>
            <a:xfrm>
              <a:off x="0" y="0"/>
              <a:ext cx="570168" cy="152400"/>
            </a:xfrm>
            <a:custGeom>
              <a:avLst/>
              <a:gdLst/>
              <a:ahLst/>
              <a:cxnLst/>
              <a:rect l="l" t="t" r="r" b="b"/>
              <a:pathLst>
                <a:path w="570168" h="152400">
                  <a:moveTo>
                    <a:pt x="0" y="0"/>
                  </a:moveTo>
                  <a:lnTo>
                    <a:pt x="570168" y="0"/>
                  </a:lnTo>
                  <a:lnTo>
                    <a:pt x="570168" y="152400"/>
                  </a:lnTo>
                  <a:lnTo>
                    <a:pt x="0" y="152400"/>
                  </a:lnTo>
                  <a:lnTo>
                    <a:pt x="0" y="0"/>
                  </a:lnTo>
                </a:path>
              </a:pathLst>
            </a:custGeom>
            <a:solidFill>
              <a:srgbClr val="005E84"/>
            </a:solidFill>
          </p:spPr>
          <p:txBody>
            <a:bodyPr/>
            <a:lstStyle/>
            <a:p>
              <a:endParaRPr lang="en-CA"/>
            </a:p>
          </p:txBody>
        </p:sp>
      </p:grpSp>
      <p:grpSp>
        <p:nvGrpSpPr>
          <p:cNvPr id="21" name="Group 21"/>
          <p:cNvGrpSpPr/>
          <p:nvPr/>
        </p:nvGrpSpPr>
        <p:grpSpPr>
          <a:xfrm>
            <a:off x="7135769" y="6443409"/>
            <a:ext cx="1562949" cy="417760"/>
            <a:chOff x="0" y="0"/>
            <a:chExt cx="570168" cy="152400"/>
          </a:xfrm>
        </p:grpSpPr>
        <p:sp>
          <p:nvSpPr>
            <p:cNvPr id="22" name="Freeform 22"/>
            <p:cNvSpPr/>
            <p:nvPr/>
          </p:nvSpPr>
          <p:spPr>
            <a:xfrm>
              <a:off x="0" y="0"/>
              <a:ext cx="570168" cy="152400"/>
            </a:xfrm>
            <a:custGeom>
              <a:avLst/>
              <a:gdLst/>
              <a:ahLst/>
              <a:cxnLst/>
              <a:rect l="l" t="t" r="r" b="b"/>
              <a:pathLst>
                <a:path w="570168" h="152400">
                  <a:moveTo>
                    <a:pt x="0" y="0"/>
                  </a:moveTo>
                  <a:lnTo>
                    <a:pt x="570168" y="0"/>
                  </a:lnTo>
                  <a:lnTo>
                    <a:pt x="570168" y="152400"/>
                  </a:lnTo>
                  <a:lnTo>
                    <a:pt x="0" y="152400"/>
                  </a:lnTo>
                  <a:lnTo>
                    <a:pt x="0" y="0"/>
                  </a:lnTo>
                </a:path>
              </a:pathLst>
            </a:custGeom>
            <a:solidFill>
              <a:srgbClr val="005E84"/>
            </a:solidFill>
          </p:spPr>
          <p:txBody>
            <a:bodyPr/>
            <a:lstStyle/>
            <a:p>
              <a:endParaRPr lang="en-CA"/>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444570" y="-7990127"/>
            <a:ext cx="3249243" cy="18893612"/>
            <a:chOff x="0" y="0"/>
            <a:chExt cx="855768" cy="4976095"/>
          </a:xfrm>
        </p:grpSpPr>
        <p:sp>
          <p:nvSpPr>
            <p:cNvPr id="3" name="Freeform 3"/>
            <p:cNvSpPr/>
            <p:nvPr/>
          </p:nvSpPr>
          <p:spPr>
            <a:xfrm>
              <a:off x="0" y="0"/>
              <a:ext cx="855768" cy="4976095"/>
            </a:xfrm>
            <a:custGeom>
              <a:avLst/>
              <a:gdLst/>
              <a:ahLst/>
              <a:cxnLst/>
              <a:rect l="l" t="t" r="r" b="b"/>
              <a:pathLst>
                <a:path w="855768" h="4976095">
                  <a:moveTo>
                    <a:pt x="0" y="0"/>
                  </a:moveTo>
                  <a:lnTo>
                    <a:pt x="855768" y="0"/>
                  </a:lnTo>
                  <a:lnTo>
                    <a:pt x="855768" y="4976095"/>
                  </a:lnTo>
                  <a:lnTo>
                    <a:pt x="0" y="4976095"/>
                  </a:lnTo>
                  <a:lnTo>
                    <a:pt x="0" y="0"/>
                  </a:lnTo>
                </a:path>
              </a:pathLst>
            </a:custGeom>
            <a:solidFill>
              <a:srgbClr val="005E84"/>
            </a:solidFill>
          </p:spPr>
          <p:txBody>
            <a:bodyPr/>
            <a:lstStyle/>
            <a:p>
              <a:endParaRPr lang="en-CA"/>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1028700" y="9248775"/>
            <a:ext cx="16230600" cy="0"/>
          </a:xfrm>
          <a:prstGeom prst="line">
            <a:avLst/>
          </a:prstGeom>
          <a:ln w="9525" cap="flat">
            <a:solidFill>
              <a:srgbClr val="708BAC"/>
            </a:solidFill>
            <a:prstDash val="solid"/>
            <a:headEnd type="none" w="sm" len="sm"/>
            <a:tailEnd type="none" w="sm" len="sm"/>
          </a:ln>
        </p:spPr>
        <p:txBody>
          <a:bodyPr/>
          <a:lstStyle/>
          <a:p>
            <a:endParaRPr lang="en-CA"/>
          </a:p>
        </p:txBody>
      </p:sp>
      <p:sp>
        <p:nvSpPr>
          <p:cNvPr id="6" name="Freeform 6"/>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3"/>
            <a:stretch>
              <a:fillRect/>
            </a:stretch>
          </a:blipFill>
        </p:spPr>
        <p:txBody>
          <a:bodyPr/>
          <a:lstStyle/>
          <a:p>
            <a:endParaRPr lang="en-CA"/>
          </a:p>
        </p:txBody>
      </p:sp>
      <p:sp>
        <p:nvSpPr>
          <p:cNvPr id="7" name="AutoShape 7"/>
          <p:cNvSpPr/>
          <p:nvPr/>
        </p:nvSpPr>
        <p:spPr>
          <a:xfrm flipV="1">
            <a:off x="1023938" y="3081300"/>
            <a:ext cx="4762" cy="6167441"/>
          </a:xfrm>
          <a:prstGeom prst="line">
            <a:avLst/>
          </a:prstGeom>
          <a:ln w="9525" cap="flat">
            <a:solidFill>
              <a:srgbClr val="708BAC"/>
            </a:solidFill>
            <a:prstDash val="solid"/>
            <a:headEnd type="none" w="sm" len="sm"/>
            <a:tailEnd type="none" w="sm" len="sm"/>
          </a:ln>
        </p:spPr>
        <p:txBody>
          <a:bodyPr/>
          <a:lstStyle/>
          <a:p>
            <a:endParaRPr lang="en-CA"/>
          </a:p>
        </p:txBody>
      </p:sp>
      <p:grpSp>
        <p:nvGrpSpPr>
          <p:cNvPr id="8" name="Group 8"/>
          <p:cNvGrpSpPr/>
          <p:nvPr/>
        </p:nvGrpSpPr>
        <p:grpSpPr>
          <a:xfrm>
            <a:off x="1628079" y="3638717"/>
            <a:ext cx="1374341" cy="1374341"/>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lnTo>
                    <a:pt x="0" y="0"/>
                  </a:lnTo>
                </a:path>
              </a:pathLst>
            </a:custGeom>
            <a:solidFill>
              <a:srgbClr val="C78F20"/>
            </a:solidFill>
          </p:spPr>
          <p:txBody>
            <a:bodyPr/>
            <a:lstStyle/>
            <a:p>
              <a:endParaRPr lang="en-CA"/>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42796" y="7229017"/>
            <a:ext cx="1374341" cy="1374341"/>
            <a:chOff x="0" y="0"/>
            <a:chExt cx="812800" cy="812800"/>
          </a:xfrm>
        </p:grpSpPr>
        <p:sp>
          <p:nvSpPr>
            <p:cNvPr id="12"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lnTo>
                    <a:pt x="0" y="0"/>
                  </a:lnTo>
                </a:path>
              </a:pathLst>
            </a:custGeom>
            <a:solidFill>
              <a:srgbClr val="C78F20"/>
            </a:solidFill>
          </p:spPr>
          <p:txBody>
            <a:bodyPr/>
            <a:lstStyle/>
            <a:p>
              <a:endParaRPr lang="en-CA"/>
            </a:p>
          </p:txBody>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2796" y="5433867"/>
            <a:ext cx="1374341" cy="1374341"/>
            <a:chOff x="0" y="0"/>
            <a:chExt cx="812800" cy="812800"/>
          </a:xfrm>
        </p:grpSpPr>
        <p:sp>
          <p:nvSpPr>
            <p:cNvPr id="15" name="Freeform 15"/>
            <p:cNvSpPr/>
            <p:nvPr/>
          </p:nvSpPr>
          <p:spPr>
            <a:xfrm>
              <a:off x="0" y="0"/>
              <a:ext cx="812800" cy="812800"/>
            </a:xfrm>
            <a:custGeom>
              <a:avLst/>
              <a:gdLst/>
              <a:ahLst/>
              <a:cxnLst/>
              <a:rect l="l" t="t" r="r" b="b"/>
              <a:pathLst>
                <a:path w="812800" h="812800">
                  <a:moveTo>
                    <a:pt x="0" y="0"/>
                  </a:moveTo>
                  <a:lnTo>
                    <a:pt x="812800" y="0"/>
                  </a:lnTo>
                  <a:lnTo>
                    <a:pt x="812800" y="812800"/>
                  </a:lnTo>
                  <a:lnTo>
                    <a:pt x="0" y="812800"/>
                  </a:lnTo>
                  <a:lnTo>
                    <a:pt x="0" y="0"/>
                  </a:lnTo>
                </a:path>
              </a:pathLst>
            </a:custGeom>
            <a:solidFill>
              <a:srgbClr val="C78F20"/>
            </a:solidFill>
          </p:spPr>
          <p:txBody>
            <a:bodyPr/>
            <a:lstStyle/>
            <a:p>
              <a:endParaRPr lang="en-CA"/>
            </a:p>
          </p:txBody>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770866" y="3983438"/>
            <a:ext cx="1118201" cy="684898"/>
          </a:xfrm>
          <a:custGeom>
            <a:avLst/>
            <a:gdLst/>
            <a:ahLst/>
            <a:cxnLst/>
            <a:rect l="l" t="t" r="r" b="b"/>
            <a:pathLst>
              <a:path w="1118201" h="684898">
                <a:moveTo>
                  <a:pt x="0" y="0"/>
                </a:moveTo>
                <a:lnTo>
                  <a:pt x="1118201" y="0"/>
                </a:lnTo>
                <a:lnTo>
                  <a:pt x="1118201" y="684898"/>
                </a:lnTo>
                <a:lnTo>
                  <a:pt x="0" y="6848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8" name="Freeform 18"/>
          <p:cNvSpPr/>
          <p:nvPr/>
        </p:nvSpPr>
        <p:spPr>
          <a:xfrm>
            <a:off x="1831455" y="5690448"/>
            <a:ext cx="997023" cy="861178"/>
          </a:xfrm>
          <a:custGeom>
            <a:avLst/>
            <a:gdLst/>
            <a:ahLst/>
            <a:cxnLst/>
            <a:rect l="l" t="t" r="r" b="b"/>
            <a:pathLst>
              <a:path w="997023" h="861178">
                <a:moveTo>
                  <a:pt x="0" y="0"/>
                </a:moveTo>
                <a:lnTo>
                  <a:pt x="997023" y="0"/>
                </a:lnTo>
                <a:lnTo>
                  <a:pt x="997023" y="861178"/>
                </a:lnTo>
                <a:lnTo>
                  <a:pt x="0" y="8611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9" name="Freeform 19"/>
          <p:cNvSpPr/>
          <p:nvPr/>
        </p:nvSpPr>
        <p:spPr>
          <a:xfrm>
            <a:off x="1911459" y="7435485"/>
            <a:ext cx="807579" cy="961404"/>
          </a:xfrm>
          <a:custGeom>
            <a:avLst/>
            <a:gdLst/>
            <a:ahLst/>
            <a:cxnLst/>
            <a:rect l="l" t="t" r="r" b="b"/>
            <a:pathLst>
              <a:path w="807579" h="961404">
                <a:moveTo>
                  <a:pt x="0" y="0"/>
                </a:moveTo>
                <a:lnTo>
                  <a:pt x="807580" y="0"/>
                </a:lnTo>
                <a:lnTo>
                  <a:pt x="807580" y="961404"/>
                </a:lnTo>
                <a:lnTo>
                  <a:pt x="0" y="961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20" name="TextBox 20"/>
          <p:cNvSpPr txBox="1"/>
          <p:nvPr/>
        </p:nvSpPr>
        <p:spPr>
          <a:xfrm>
            <a:off x="1028700" y="847725"/>
            <a:ext cx="14180302" cy="1184910"/>
          </a:xfrm>
          <a:prstGeom prst="rect">
            <a:avLst/>
          </a:prstGeom>
        </p:spPr>
        <p:txBody>
          <a:bodyPr lIns="0" tIns="0" rIns="0" bIns="0" rtlCol="0" anchor="t">
            <a:spAutoFit/>
          </a:bodyPr>
          <a:lstStyle/>
          <a:p>
            <a:pPr>
              <a:lnSpc>
                <a:spcPts val="9240"/>
              </a:lnSpc>
            </a:pPr>
            <a:r>
              <a:rPr lang="en-US" sz="6600">
                <a:solidFill>
                  <a:srgbClr val="FBF7F0"/>
                </a:solidFill>
                <a:latin typeface="Poppins Semi-Bold"/>
              </a:rPr>
              <a:t>Who is Eligible?</a:t>
            </a:r>
          </a:p>
        </p:txBody>
      </p:sp>
      <p:sp>
        <p:nvSpPr>
          <p:cNvPr id="21" name="TextBox 21"/>
          <p:cNvSpPr txBox="1"/>
          <p:nvPr/>
        </p:nvSpPr>
        <p:spPr>
          <a:xfrm>
            <a:off x="1028700" y="2201489"/>
            <a:ext cx="14396434" cy="330155"/>
          </a:xfrm>
          <a:prstGeom prst="rect">
            <a:avLst/>
          </a:prstGeom>
        </p:spPr>
        <p:txBody>
          <a:bodyPr wrap="square" lIns="0" tIns="0" rIns="0" bIns="0" rtlCol="0" anchor="t">
            <a:spAutoFit/>
          </a:bodyPr>
          <a:lstStyle/>
          <a:p>
            <a:pPr>
              <a:lnSpc>
                <a:spcPts val="2499"/>
              </a:lnSpc>
              <a:spcBef>
                <a:spcPct val="0"/>
              </a:spcBef>
            </a:pPr>
            <a:r>
              <a:rPr lang="en-US" sz="2499" dirty="0">
                <a:solidFill>
                  <a:srgbClr val="FFFFFF"/>
                </a:solidFill>
                <a:latin typeface="Poppins Semi-Bold Italics"/>
              </a:rPr>
              <a:t>If a member meets these criteria, they are likely a good candidate for Chambers Plan.</a:t>
            </a:r>
          </a:p>
        </p:txBody>
      </p:sp>
      <p:sp>
        <p:nvSpPr>
          <p:cNvPr id="22" name="TextBox 22"/>
          <p:cNvSpPr txBox="1"/>
          <p:nvPr/>
        </p:nvSpPr>
        <p:spPr>
          <a:xfrm>
            <a:off x="3626470" y="3732352"/>
            <a:ext cx="4888917" cy="593535"/>
          </a:xfrm>
          <a:prstGeom prst="rect">
            <a:avLst/>
          </a:prstGeom>
        </p:spPr>
        <p:txBody>
          <a:bodyPr lIns="0" tIns="0" rIns="0" bIns="0" rtlCol="0" anchor="t">
            <a:spAutoFit/>
          </a:bodyPr>
          <a:lstStyle/>
          <a:p>
            <a:pPr marL="0" lvl="1" indent="0" algn="l">
              <a:lnSpc>
                <a:spcPts val="4757"/>
              </a:lnSpc>
              <a:spcBef>
                <a:spcPct val="0"/>
              </a:spcBef>
            </a:pPr>
            <a:r>
              <a:rPr lang="en-US" sz="3171">
                <a:solidFill>
                  <a:srgbClr val="000000"/>
                </a:solidFill>
                <a:latin typeface="Poppins Bold"/>
              </a:rPr>
              <a:t>Number of employees</a:t>
            </a:r>
          </a:p>
        </p:txBody>
      </p:sp>
      <p:sp>
        <p:nvSpPr>
          <p:cNvPr id="23" name="TextBox 23"/>
          <p:cNvSpPr txBox="1"/>
          <p:nvPr/>
        </p:nvSpPr>
        <p:spPr>
          <a:xfrm>
            <a:off x="3622404" y="5527502"/>
            <a:ext cx="6666513" cy="593535"/>
          </a:xfrm>
          <a:prstGeom prst="rect">
            <a:avLst/>
          </a:prstGeom>
        </p:spPr>
        <p:txBody>
          <a:bodyPr lIns="0" tIns="0" rIns="0" bIns="0" rtlCol="0" anchor="t">
            <a:spAutoFit/>
          </a:bodyPr>
          <a:lstStyle/>
          <a:p>
            <a:pPr marL="0" lvl="1" indent="0" algn="l">
              <a:lnSpc>
                <a:spcPts val="4757"/>
              </a:lnSpc>
              <a:spcBef>
                <a:spcPct val="0"/>
              </a:spcBef>
            </a:pPr>
            <a:r>
              <a:rPr lang="en-US" sz="3171">
                <a:solidFill>
                  <a:srgbClr val="000000"/>
                </a:solidFill>
                <a:latin typeface="Poppins Bold"/>
              </a:rPr>
              <a:t>Member in good standing</a:t>
            </a:r>
          </a:p>
        </p:txBody>
      </p:sp>
      <p:sp>
        <p:nvSpPr>
          <p:cNvPr id="24" name="TextBox 24"/>
          <p:cNvSpPr txBox="1"/>
          <p:nvPr/>
        </p:nvSpPr>
        <p:spPr>
          <a:xfrm>
            <a:off x="3655905" y="7322652"/>
            <a:ext cx="4888917" cy="593535"/>
          </a:xfrm>
          <a:prstGeom prst="rect">
            <a:avLst/>
          </a:prstGeom>
        </p:spPr>
        <p:txBody>
          <a:bodyPr lIns="0" tIns="0" rIns="0" bIns="0" rtlCol="0" anchor="t">
            <a:spAutoFit/>
          </a:bodyPr>
          <a:lstStyle/>
          <a:p>
            <a:pPr marL="0" lvl="1" indent="0" algn="l">
              <a:lnSpc>
                <a:spcPts val="4757"/>
              </a:lnSpc>
              <a:spcBef>
                <a:spcPct val="0"/>
              </a:spcBef>
            </a:pPr>
            <a:r>
              <a:rPr lang="en-US" sz="3171">
                <a:solidFill>
                  <a:srgbClr val="000000"/>
                </a:solidFill>
                <a:latin typeface="Poppins Bold"/>
              </a:rPr>
              <a:t>Need group benefits</a:t>
            </a:r>
          </a:p>
        </p:txBody>
      </p:sp>
      <p:sp>
        <p:nvSpPr>
          <p:cNvPr id="25" name="TextBox 25"/>
          <p:cNvSpPr txBox="1"/>
          <p:nvPr/>
        </p:nvSpPr>
        <p:spPr>
          <a:xfrm>
            <a:off x="3597036" y="4404470"/>
            <a:ext cx="10271364" cy="408573"/>
          </a:xfrm>
          <a:prstGeom prst="rect">
            <a:avLst/>
          </a:prstGeom>
        </p:spPr>
        <p:txBody>
          <a:bodyPr wrap="square" lIns="0" tIns="0" rIns="0" bIns="0" rtlCol="0" anchor="t">
            <a:spAutoFit/>
          </a:bodyPr>
          <a:lstStyle/>
          <a:p>
            <a:pPr marL="0" lvl="0" indent="0" algn="l">
              <a:lnSpc>
                <a:spcPts val="3407"/>
              </a:lnSpc>
              <a:spcBef>
                <a:spcPct val="0"/>
              </a:spcBef>
            </a:pPr>
            <a:r>
              <a:rPr lang="en-US" sz="2271" dirty="0">
                <a:solidFill>
                  <a:srgbClr val="000000"/>
                </a:solidFill>
                <a:latin typeface="Poppins"/>
              </a:rPr>
              <a:t>Chambers Plan is designed for small to medium-sized companies.</a:t>
            </a:r>
          </a:p>
        </p:txBody>
      </p:sp>
      <p:sp>
        <p:nvSpPr>
          <p:cNvPr id="26" name="TextBox 26"/>
          <p:cNvSpPr txBox="1"/>
          <p:nvPr/>
        </p:nvSpPr>
        <p:spPr>
          <a:xfrm>
            <a:off x="3592969" y="6199620"/>
            <a:ext cx="10549671" cy="437327"/>
          </a:xfrm>
          <a:prstGeom prst="rect">
            <a:avLst/>
          </a:prstGeom>
        </p:spPr>
        <p:txBody>
          <a:bodyPr lIns="0" tIns="0" rIns="0" bIns="0" rtlCol="0" anchor="t">
            <a:spAutoFit/>
          </a:bodyPr>
          <a:lstStyle/>
          <a:p>
            <a:pPr marL="0" lvl="0" indent="0" algn="l">
              <a:lnSpc>
                <a:spcPts val="3407"/>
              </a:lnSpc>
              <a:spcBef>
                <a:spcPct val="0"/>
              </a:spcBef>
            </a:pPr>
            <a:r>
              <a:rPr lang="en-US" sz="2271">
                <a:solidFill>
                  <a:srgbClr val="000000"/>
                </a:solidFill>
                <a:latin typeface="Poppins"/>
              </a:rPr>
              <a:t>Chambers Plan members must be actively paying chamber dues.</a:t>
            </a:r>
          </a:p>
        </p:txBody>
      </p:sp>
      <p:sp>
        <p:nvSpPr>
          <p:cNvPr id="27" name="TextBox 27"/>
          <p:cNvSpPr txBox="1"/>
          <p:nvPr/>
        </p:nvSpPr>
        <p:spPr>
          <a:xfrm>
            <a:off x="3626470" y="7994770"/>
            <a:ext cx="9876643" cy="437327"/>
          </a:xfrm>
          <a:prstGeom prst="rect">
            <a:avLst/>
          </a:prstGeom>
        </p:spPr>
        <p:txBody>
          <a:bodyPr lIns="0" tIns="0" rIns="0" bIns="0" rtlCol="0" anchor="t">
            <a:spAutoFit/>
          </a:bodyPr>
          <a:lstStyle/>
          <a:p>
            <a:pPr marL="0" lvl="0" indent="0" algn="l">
              <a:lnSpc>
                <a:spcPts val="3407"/>
              </a:lnSpc>
              <a:spcBef>
                <a:spcPct val="0"/>
              </a:spcBef>
            </a:pPr>
            <a:r>
              <a:rPr lang="en-US" sz="2271">
                <a:solidFill>
                  <a:srgbClr val="000000"/>
                </a:solidFill>
                <a:latin typeface="Poppins"/>
              </a:rPr>
              <a:t>Either they already have a benefits plan or are looking to get 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9525" cap="flat">
            <a:solidFill>
              <a:srgbClr val="11324D"/>
            </a:solidFill>
            <a:prstDash val="solid"/>
            <a:headEnd type="none" w="sm" len="sm"/>
            <a:tailEnd type="none" w="sm" len="sm"/>
          </a:ln>
        </p:spPr>
        <p:txBody>
          <a:bodyPr/>
          <a:lstStyle/>
          <a:p>
            <a:endParaRPr lang="en-CA"/>
          </a:p>
        </p:txBody>
      </p:sp>
      <p:grpSp>
        <p:nvGrpSpPr>
          <p:cNvPr id="3" name="Group 3"/>
          <p:cNvGrpSpPr/>
          <p:nvPr/>
        </p:nvGrpSpPr>
        <p:grpSpPr>
          <a:xfrm>
            <a:off x="17929953" y="-143874"/>
            <a:ext cx="602633" cy="10574748"/>
            <a:chOff x="0" y="0"/>
            <a:chExt cx="158718" cy="2785119"/>
          </a:xfrm>
        </p:grpSpPr>
        <p:sp>
          <p:nvSpPr>
            <p:cNvPr id="4" name="Freeform 4"/>
            <p:cNvSpPr/>
            <p:nvPr/>
          </p:nvSpPr>
          <p:spPr>
            <a:xfrm>
              <a:off x="0" y="0"/>
              <a:ext cx="158718" cy="2785119"/>
            </a:xfrm>
            <a:custGeom>
              <a:avLst/>
              <a:gdLst/>
              <a:ahLst/>
              <a:cxnLst/>
              <a:rect l="l" t="t" r="r" b="b"/>
              <a:pathLst>
                <a:path w="158718" h="2785119">
                  <a:moveTo>
                    <a:pt x="0" y="0"/>
                  </a:moveTo>
                  <a:lnTo>
                    <a:pt x="158718" y="0"/>
                  </a:lnTo>
                  <a:lnTo>
                    <a:pt x="158718" y="2785119"/>
                  </a:lnTo>
                  <a:lnTo>
                    <a:pt x="0" y="2785119"/>
                  </a:lnTo>
                  <a:lnTo>
                    <a:pt x="0" y="0"/>
                  </a:lnTo>
                </a:path>
              </a:pathLst>
            </a:custGeom>
            <a:solidFill>
              <a:srgbClr val="005A79"/>
            </a:solidFill>
          </p:spPr>
          <p:txBody>
            <a:bodyPr/>
            <a:lstStyle/>
            <a:p>
              <a:endParaRPr lang="en-CA"/>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rot="-5400000">
            <a:off x="5991578" y="5133975"/>
            <a:ext cx="8220075" cy="0"/>
          </a:xfrm>
          <a:prstGeom prst="line">
            <a:avLst/>
          </a:prstGeom>
          <a:ln w="9525" cap="flat">
            <a:solidFill>
              <a:srgbClr val="11324D"/>
            </a:solidFill>
            <a:prstDash val="solid"/>
            <a:headEnd type="none" w="sm" len="sm"/>
            <a:tailEnd type="none" w="sm" len="sm"/>
          </a:ln>
        </p:spPr>
        <p:txBody>
          <a:bodyPr/>
          <a:lstStyle/>
          <a:p>
            <a:endParaRPr lang="en-CA"/>
          </a:p>
        </p:txBody>
      </p:sp>
      <p:sp>
        <p:nvSpPr>
          <p:cNvPr id="7" name="TextBox 7"/>
          <p:cNvSpPr txBox="1"/>
          <p:nvPr/>
        </p:nvSpPr>
        <p:spPr>
          <a:xfrm>
            <a:off x="1028700" y="1038225"/>
            <a:ext cx="8259790" cy="1903097"/>
          </a:xfrm>
          <a:prstGeom prst="rect">
            <a:avLst/>
          </a:prstGeom>
        </p:spPr>
        <p:txBody>
          <a:bodyPr lIns="0" tIns="0" rIns="0" bIns="0" rtlCol="0" anchor="t">
            <a:spAutoFit/>
          </a:bodyPr>
          <a:lstStyle/>
          <a:p>
            <a:pPr>
              <a:lnSpc>
                <a:spcPts val="7260"/>
              </a:lnSpc>
            </a:pPr>
            <a:r>
              <a:rPr lang="en-US" sz="6600">
                <a:solidFill>
                  <a:srgbClr val="005A79"/>
                </a:solidFill>
                <a:latin typeface="Poppins Semi-Bold"/>
              </a:rPr>
              <a:t>Solving Issues For Your Members</a:t>
            </a:r>
          </a:p>
        </p:txBody>
      </p:sp>
      <p:sp>
        <p:nvSpPr>
          <p:cNvPr id="8" name="TextBox 8"/>
          <p:cNvSpPr txBox="1"/>
          <p:nvPr/>
        </p:nvSpPr>
        <p:spPr>
          <a:xfrm>
            <a:off x="10279806" y="952500"/>
            <a:ext cx="5504522" cy="606425"/>
          </a:xfrm>
          <a:prstGeom prst="rect">
            <a:avLst/>
          </a:prstGeom>
        </p:spPr>
        <p:txBody>
          <a:bodyPr lIns="0" tIns="0" rIns="0" bIns="0" rtlCol="0" anchor="t">
            <a:spAutoFit/>
          </a:bodyPr>
          <a:lstStyle/>
          <a:p>
            <a:pPr marL="755651" lvl="1" indent="-377825">
              <a:lnSpc>
                <a:spcPts val="4900"/>
              </a:lnSpc>
              <a:buFont typeface="Arial"/>
              <a:buChar char="•"/>
            </a:pPr>
            <a:r>
              <a:rPr lang="en-US" sz="3500">
                <a:solidFill>
                  <a:srgbClr val="11324D"/>
                </a:solidFill>
                <a:latin typeface="Lato Bold"/>
              </a:rPr>
              <a:t>Rising costs &amp; claims</a:t>
            </a:r>
          </a:p>
        </p:txBody>
      </p:sp>
      <p:sp>
        <p:nvSpPr>
          <p:cNvPr id="9" name="TextBox 9"/>
          <p:cNvSpPr txBox="1"/>
          <p:nvPr/>
        </p:nvSpPr>
        <p:spPr>
          <a:xfrm>
            <a:off x="10596329" y="1661988"/>
            <a:ext cx="6446916" cy="986155"/>
          </a:xfrm>
          <a:prstGeom prst="rect">
            <a:avLst/>
          </a:prstGeom>
        </p:spPr>
        <p:txBody>
          <a:bodyPr lIns="0" tIns="0" rIns="0" bIns="0" rtlCol="0" anchor="t">
            <a:spAutoFit/>
          </a:bodyPr>
          <a:lstStyle/>
          <a:p>
            <a:pPr>
              <a:lnSpc>
                <a:spcPts val="3919"/>
              </a:lnSpc>
            </a:pPr>
            <a:r>
              <a:rPr lang="en-US" sz="2799">
                <a:solidFill>
                  <a:srgbClr val="11324D"/>
                </a:solidFill>
                <a:latin typeface="Lato"/>
              </a:rPr>
              <a:t>Plan stability keeps costs down, no matter how many claims a firm submits.</a:t>
            </a:r>
          </a:p>
        </p:txBody>
      </p:sp>
      <p:sp>
        <p:nvSpPr>
          <p:cNvPr id="10" name="TextBox 10"/>
          <p:cNvSpPr txBox="1"/>
          <p:nvPr/>
        </p:nvSpPr>
        <p:spPr>
          <a:xfrm>
            <a:off x="10279806" y="3365471"/>
            <a:ext cx="6763439" cy="606425"/>
          </a:xfrm>
          <a:prstGeom prst="rect">
            <a:avLst/>
          </a:prstGeom>
        </p:spPr>
        <p:txBody>
          <a:bodyPr lIns="0" tIns="0" rIns="0" bIns="0" rtlCol="0" anchor="t">
            <a:spAutoFit/>
          </a:bodyPr>
          <a:lstStyle/>
          <a:p>
            <a:pPr marL="755651" lvl="1" indent="-377825">
              <a:lnSpc>
                <a:spcPts val="4900"/>
              </a:lnSpc>
              <a:buFont typeface="Arial"/>
              <a:buChar char="•"/>
            </a:pPr>
            <a:r>
              <a:rPr lang="en-US" sz="3500">
                <a:solidFill>
                  <a:srgbClr val="11324D"/>
                </a:solidFill>
                <a:latin typeface="Lato Bold"/>
              </a:rPr>
              <a:t>Hiring &amp; retaining top talent</a:t>
            </a:r>
          </a:p>
        </p:txBody>
      </p:sp>
      <p:sp>
        <p:nvSpPr>
          <p:cNvPr id="11" name="TextBox 11"/>
          <p:cNvSpPr txBox="1"/>
          <p:nvPr/>
        </p:nvSpPr>
        <p:spPr>
          <a:xfrm>
            <a:off x="10596329" y="4002802"/>
            <a:ext cx="6115747" cy="1481455"/>
          </a:xfrm>
          <a:prstGeom prst="rect">
            <a:avLst/>
          </a:prstGeom>
        </p:spPr>
        <p:txBody>
          <a:bodyPr lIns="0" tIns="0" rIns="0" bIns="0" rtlCol="0" anchor="t">
            <a:spAutoFit/>
          </a:bodyPr>
          <a:lstStyle/>
          <a:p>
            <a:pPr>
              <a:lnSpc>
                <a:spcPts val="3919"/>
              </a:lnSpc>
            </a:pPr>
            <a:r>
              <a:rPr lang="en-US" sz="2799">
                <a:solidFill>
                  <a:srgbClr val="11324D"/>
                </a:solidFill>
                <a:latin typeface="Lato"/>
              </a:rPr>
              <a:t>Chambers Plan makes businesses an employer of choice in a competitive job market.</a:t>
            </a:r>
          </a:p>
        </p:txBody>
      </p:sp>
      <p:sp>
        <p:nvSpPr>
          <p:cNvPr id="12" name="TextBox 12"/>
          <p:cNvSpPr txBox="1"/>
          <p:nvPr/>
        </p:nvSpPr>
        <p:spPr>
          <a:xfrm>
            <a:off x="10279806" y="6198633"/>
            <a:ext cx="6979494" cy="606425"/>
          </a:xfrm>
          <a:prstGeom prst="rect">
            <a:avLst/>
          </a:prstGeom>
        </p:spPr>
        <p:txBody>
          <a:bodyPr lIns="0" tIns="0" rIns="0" bIns="0" rtlCol="0" anchor="t">
            <a:spAutoFit/>
          </a:bodyPr>
          <a:lstStyle/>
          <a:p>
            <a:pPr marL="755651" lvl="1" indent="-377825">
              <a:lnSpc>
                <a:spcPts val="4900"/>
              </a:lnSpc>
              <a:buFont typeface="Arial"/>
              <a:buChar char="•"/>
            </a:pPr>
            <a:r>
              <a:rPr lang="en-US" sz="3500">
                <a:solidFill>
                  <a:srgbClr val="11324D"/>
                </a:solidFill>
                <a:latin typeface="Lato Bold"/>
              </a:rPr>
              <a:t>Taking care of their people</a:t>
            </a:r>
          </a:p>
        </p:txBody>
      </p:sp>
      <p:sp>
        <p:nvSpPr>
          <p:cNvPr id="13" name="TextBox 13"/>
          <p:cNvSpPr txBox="1"/>
          <p:nvPr/>
        </p:nvSpPr>
        <p:spPr>
          <a:xfrm>
            <a:off x="10596329" y="6909833"/>
            <a:ext cx="6115747" cy="1481455"/>
          </a:xfrm>
          <a:prstGeom prst="rect">
            <a:avLst/>
          </a:prstGeom>
        </p:spPr>
        <p:txBody>
          <a:bodyPr lIns="0" tIns="0" rIns="0" bIns="0" rtlCol="0" anchor="t">
            <a:spAutoFit/>
          </a:bodyPr>
          <a:lstStyle/>
          <a:p>
            <a:pPr>
              <a:lnSpc>
                <a:spcPts val="3919"/>
              </a:lnSpc>
            </a:pPr>
            <a:r>
              <a:rPr lang="en-US" sz="2799">
                <a:solidFill>
                  <a:srgbClr val="11324D"/>
                </a:solidFill>
                <a:latin typeface="Lato"/>
              </a:rPr>
              <a:t>Employees feel valued and management can spend more time running the business.</a:t>
            </a:r>
          </a:p>
        </p:txBody>
      </p:sp>
      <p:sp>
        <p:nvSpPr>
          <p:cNvPr id="14" name="TextBox 14"/>
          <p:cNvSpPr txBox="1"/>
          <p:nvPr/>
        </p:nvSpPr>
        <p:spPr>
          <a:xfrm>
            <a:off x="1028700" y="3091577"/>
            <a:ext cx="7364197" cy="663575"/>
          </a:xfrm>
          <a:prstGeom prst="rect">
            <a:avLst/>
          </a:prstGeom>
        </p:spPr>
        <p:txBody>
          <a:bodyPr lIns="0" tIns="0" rIns="0" bIns="0" rtlCol="0" anchor="t">
            <a:spAutoFit/>
          </a:bodyPr>
          <a:lstStyle/>
          <a:p>
            <a:pPr>
              <a:lnSpc>
                <a:spcPts val="2499"/>
              </a:lnSpc>
              <a:spcBef>
                <a:spcPct val="0"/>
              </a:spcBef>
            </a:pPr>
            <a:r>
              <a:rPr lang="en-US" sz="2499">
                <a:solidFill>
                  <a:srgbClr val="000000"/>
                </a:solidFill>
                <a:latin typeface="Poppins Semi-Bold Italics"/>
              </a:rPr>
              <a:t>Chambers Plan isn't just about supporting your chamber.</a:t>
            </a:r>
          </a:p>
        </p:txBody>
      </p:sp>
      <p:sp>
        <p:nvSpPr>
          <p:cNvPr id="15" name="Freeform 15"/>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3"/>
            <a:stretch>
              <a:fillRect/>
            </a:stretch>
          </a:blipFill>
        </p:spPr>
        <p:txBody>
          <a:bodyPr/>
          <a:lstStyle/>
          <a:p>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9525" cap="flat">
            <a:solidFill>
              <a:srgbClr val="708BAC"/>
            </a:solidFill>
            <a:prstDash val="solid"/>
            <a:headEnd type="none" w="sm" len="sm"/>
            <a:tailEnd type="none" w="sm" len="sm"/>
          </a:ln>
        </p:spPr>
        <p:txBody>
          <a:bodyPr/>
          <a:lstStyle/>
          <a:p>
            <a:endParaRPr lang="en-CA"/>
          </a:p>
        </p:txBody>
      </p:sp>
      <p:grpSp>
        <p:nvGrpSpPr>
          <p:cNvPr id="3" name="Group 3"/>
          <p:cNvGrpSpPr/>
          <p:nvPr/>
        </p:nvGrpSpPr>
        <p:grpSpPr>
          <a:xfrm rot="5400000">
            <a:off x="4140138" y="-4967912"/>
            <a:ext cx="602633" cy="9935825"/>
            <a:chOff x="0" y="0"/>
            <a:chExt cx="158718" cy="2616843"/>
          </a:xfrm>
        </p:grpSpPr>
        <p:sp>
          <p:nvSpPr>
            <p:cNvPr id="4" name="Freeform 4"/>
            <p:cNvSpPr/>
            <p:nvPr/>
          </p:nvSpPr>
          <p:spPr>
            <a:xfrm>
              <a:off x="0" y="0"/>
              <a:ext cx="158718" cy="2616843"/>
            </a:xfrm>
            <a:custGeom>
              <a:avLst/>
              <a:gdLst/>
              <a:ahLst/>
              <a:cxnLst/>
              <a:rect l="l" t="t" r="r" b="b"/>
              <a:pathLst>
                <a:path w="158718" h="2616843">
                  <a:moveTo>
                    <a:pt x="0" y="0"/>
                  </a:moveTo>
                  <a:lnTo>
                    <a:pt x="158718" y="0"/>
                  </a:lnTo>
                  <a:lnTo>
                    <a:pt x="158718" y="2616843"/>
                  </a:lnTo>
                  <a:lnTo>
                    <a:pt x="0" y="2616843"/>
                  </a:lnTo>
                  <a:lnTo>
                    <a:pt x="0" y="0"/>
                  </a:lnTo>
                </a:path>
              </a:pathLst>
            </a:custGeom>
            <a:solidFill>
              <a:srgbClr val="005E84"/>
            </a:solidFill>
          </p:spPr>
          <p:txBody>
            <a:bodyPr/>
            <a:lstStyle/>
            <a:p>
              <a:endParaRPr lang="en-CA"/>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847725"/>
            <a:ext cx="14728198" cy="1184910"/>
          </a:xfrm>
          <a:prstGeom prst="rect">
            <a:avLst/>
          </a:prstGeom>
        </p:spPr>
        <p:txBody>
          <a:bodyPr lIns="0" tIns="0" rIns="0" bIns="0" rtlCol="0" anchor="t">
            <a:spAutoFit/>
          </a:bodyPr>
          <a:lstStyle/>
          <a:p>
            <a:pPr>
              <a:lnSpc>
                <a:spcPts val="9240"/>
              </a:lnSpc>
            </a:pPr>
            <a:r>
              <a:rPr lang="en-US" sz="6600">
                <a:solidFill>
                  <a:srgbClr val="C9942B"/>
                </a:solidFill>
                <a:latin typeface="Poppins Semi-Bold"/>
              </a:rPr>
              <a:t>Benefits to Chambers</a:t>
            </a:r>
          </a:p>
        </p:txBody>
      </p:sp>
      <p:sp>
        <p:nvSpPr>
          <p:cNvPr id="7" name="Freeform 7"/>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3"/>
            <a:stretch>
              <a:fillRect/>
            </a:stretch>
          </a:blipFill>
        </p:spPr>
        <p:txBody>
          <a:bodyPr/>
          <a:lstStyle/>
          <a:p>
            <a:endParaRPr lang="en-CA"/>
          </a:p>
        </p:txBody>
      </p:sp>
      <p:grpSp>
        <p:nvGrpSpPr>
          <p:cNvPr id="8" name="Group 8"/>
          <p:cNvGrpSpPr/>
          <p:nvPr/>
        </p:nvGrpSpPr>
        <p:grpSpPr>
          <a:xfrm>
            <a:off x="1028700" y="7511246"/>
            <a:ext cx="831204" cy="831204"/>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lnTo>
                    <a:pt x="0" y="0"/>
                  </a:lnTo>
                </a:path>
              </a:pathLst>
            </a:custGeom>
            <a:solidFill>
              <a:srgbClr val="C78F20"/>
            </a:solidFill>
          </p:spPr>
          <p:txBody>
            <a:bodyPr/>
            <a:lstStyle/>
            <a:p>
              <a:endParaRPr lang="en-CA"/>
            </a:p>
          </p:txBody>
        </p:sp>
      </p:grpSp>
      <p:grpSp>
        <p:nvGrpSpPr>
          <p:cNvPr id="10" name="Group 10"/>
          <p:cNvGrpSpPr/>
          <p:nvPr/>
        </p:nvGrpSpPr>
        <p:grpSpPr>
          <a:xfrm>
            <a:off x="1028700" y="6089491"/>
            <a:ext cx="831204" cy="831204"/>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lnTo>
                    <a:pt x="0" y="0"/>
                  </a:lnTo>
                </a:path>
              </a:pathLst>
            </a:custGeom>
            <a:solidFill>
              <a:srgbClr val="C78F20"/>
            </a:solidFill>
          </p:spPr>
          <p:txBody>
            <a:bodyPr/>
            <a:lstStyle/>
            <a:p>
              <a:endParaRPr lang="en-CA"/>
            </a:p>
          </p:txBody>
        </p:sp>
      </p:grpSp>
      <p:grpSp>
        <p:nvGrpSpPr>
          <p:cNvPr id="12" name="Group 12"/>
          <p:cNvGrpSpPr/>
          <p:nvPr/>
        </p:nvGrpSpPr>
        <p:grpSpPr>
          <a:xfrm>
            <a:off x="1028700" y="4613715"/>
            <a:ext cx="831204" cy="83120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lnTo>
                    <a:pt x="0" y="0"/>
                  </a:lnTo>
                </a:path>
              </a:pathLst>
            </a:custGeom>
            <a:solidFill>
              <a:srgbClr val="C78F20"/>
            </a:solidFill>
          </p:spPr>
          <p:txBody>
            <a:bodyPr/>
            <a:lstStyle/>
            <a:p>
              <a:endParaRPr lang="en-CA"/>
            </a:p>
          </p:txBody>
        </p:sp>
      </p:grpSp>
      <p:grpSp>
        <p:nvGrpSpPr>
          <p:cNvPr id="14" name="Group 14"/>
          <p:cNvGrpSpPr/>
          <p:nvPr/>
        </p:nvGrpSpPr>
        <p:grpSpPr>
          <a:xfrm>
            <a:off x="1028700" y="3190783"/>
            <a:ext cx="831204" cy="831204"/>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lnTo>
                    <a:pt x="0" y="0"/>
                  </a:lnTo>
                </a:path>
              </a:pathLst>
            </a:custGeom>
            <a:solidFill>
              <a:srgbClr val="C78F20"/>
            </a:solidFill>
          </p:spPr>
          <p:txBody>
            <a:bodyPr/>
            <a:lstStyle/>
            <a:p>
              <a:endParaRPr lang="en-CA"/>
            </a:p>
          </p:txBody>
        </p:sp>
      </p:grpSp>
      <p:sp>
        <p:nvSpPr>
          <p:cNvPr id="16" name="TextBox 16"/>
          <p:cNvSpPr txBox="1"/>
          <p:nvPr/>
        </p:nvSpPr>
        <p:spPr>
          <a:xfrm>
            <a:off x="2514065" y="3190482"/>
            <a:ext cx="12847542" cy="717505"/>
          </a:xfrm>
          <a:prstGeom prst="rect">
            <a:avLst/>
          </a:prstGeom>
        </p:spPr>
        <p:txBody>
          <a:bodyPr lIns="0" tIns="0" rIns="0" bIns="0" rtlCol="0" anchor="t">
            <a:spAutoFit/>
          </a:bodyPr>
          <a:lstStyle/>
          <a:p>
            <a:pPr>
              <a:lnSpc>
                <a:spcPts val="5602"/>
              </a:lnSpc>
              <a:spcBef>
                <a:spcPct val="0"/>
              </a:spcBef>
            </a:pPr>
            <a:r>
              <a:rPr lang="en-US" sz="4001">
                <a:solidFill>
                  <a:srgbClr val="000000"/>
                </a:solidFill>
                <a:latin typeface="Poppins Semi-Bold"/>
              </a:rPr>
              <a:t>Offers immediate and tangible value to members</a:t>
            </a:r>
          </a:p>
        </p:txBody>
      </p:sp>
      <p:sp>
        <p:nvSpPr>
          <p:cNvPr id="17" name="TextBox 17"/>
          <p:cNvSpPr txBox="1"/>
          <p:nvPr/>
        </p:nvSpPr>
        <p:spPr>
          <a:xfrm>
            <a:off x="2514065" y="4613392"/>
            <a:ext cx="13099861" cy="717550"/>
          </a:xfrm>
          <a:prstGeom prst="rect">
            <a:avLst/>
          </a:prstGeom>
        </p:spPr>
        <p:txBody>
          <a:bodyPr lIns="0" tIns="0" rIns="0" bIns="0" rtlCol="0" anchor="t">
            <a:spAutoFit/>
          </a:bodyPr>
          <a:lstStyle/>
          <a:p>
            <a:pPr>
              <a:lnSpc>
                <a:spcPts val="5599"/>
              </a:lnSpc>
              <a:spcBef>
                <a:spcPct val="0"/>
              </a:spcBef>
            </a:pPr>
            <a:r>
              <a:rPr lang="en-US" sz="3999">
                <a:solidFill>
                  <a:srgbClr val="000000"/>
                </a:solidFill>
                <a:latin typeface="Poppins Semi-Bold"/>
              </a:rPr>
              <a:t>Provides a reliable source of non-dues revenue</a:t>
            </a:r>
          </a:p>
        </p:txBody>
      </p:sp>
      <p:sp>
        <p:nvSpPr>
          <p:cNvPr id="18" name="TextBox 18"/>
          <p:cNvSpPr txBox="1"/>
          <p:nvPr/>
        </p:nvSpPr>
        <p:spPr>
          <a:xfrm>
            <a:off x="2514065" y="6089168"/>
            <a:ext cx="12122123" cy="717550"/>
          </a:xfrm>
          <a:prstGeom prst="rect">
            <a:avLst/>
          </a:prstGeom>
        </p:spPr>
        <p:txBody>
          <a:bodyPr lIns="0" tIns="0" rIns="0" bIns="0" rtlCol="0" anchor="t">
            <a:spAutoFit/>
          </a:bodyPr>
          <a:lstStyle/>
          <a:p>
            <a:pPr>
              <a:lnSpc>
                <a:spcPts val="5599"/>
              </a:lnSpc>
              <a:spcBef>
                <a:spcPct val="0"/>
              </a:spcBef>
            </a:pPr>
            <a:r>
              <a:rPr lang="en-US" sz="3999">
                <a:solidFill>
                  <a:srgbClr val="000000"/>
                </a:solidFill>
                <a:latin typeface="Poppins Semi-Bold"/>
              </a:rPr>
              <a:t>Improves member attraction and retention</a:t>
            </a:r>
          </a:p>
        </p:txBody>
      </p:sp>
      <p:sp>
        <p:nvSpPr>
          <p:cNvPr id="19" name="TextBox 19"/>
          <p:cNvSpPr txBox="1"/>
          <p:nvPr/>
        </p:nvSpPr>
        <p:spPr>
          <a:xfrm>
            <a:off x="2514065" y="7510922"/>
            <a:ext cx="11932883" cy="717550"/>
          </a:xfrm>
          <a:prstGeom prst="rect">
            <a:avLst/>
          </a:prstGeom>
        </p:spPr>
        <p:txBody>
          <a:bodyPr lIns="0" tIns="0" rIns="0" bIns="0" rtlCol="0" anchor="t">
            <a:spAutoFit/>
          </a:bodyPr>
          <a:lstStyle/>
          <a:p>
            <a:pPr>
              <a:lnSpc>
                <a:spcPts val="5599"/>
              </a:lnSpc>
              <a:spcBef>
                <a:spcPct val="0"/>
              </a:spcBef>
            </a:pPr>
            <a:r>
              <a:rPr lang="en-US" sz="3999">
                <a:solidFill>
                  <a:srgbClr val="000000"/>
                </a:solidFill>
                <a:latin typeface="Poppins Semi-Bold"/>
              </a:rPr>
              <a:t>Collects dues on your behalf</a:t>
            </a:r>
          </a:p>
        </p:txBody>
      </p:sp>
      <p:sp>
        <p:nvSpPr>
          <p:cNvPr id="20" name="TextBox 20"/>
          <p:cNvSpPr txBox="1"/>
          <p:nvPr/>
        </p:nvSpPr>
        <p:spPr>
          <a:xfrm>
            <a:off x="1028700" y="2042068"/>
            <a:ext cx="11970880" cy="424815"/>
          </a:xfrm>
          <a:prstGeom prst="rect">
            <a:avLst/>
          </a:prstGeom>
        </p:spPr>
        <p:txBody>
          <a:bodyPr lIns="0" tIns="0" rIns="0" bIns="0" rtlCol="0" anchor="t">
            <a:spAutoFit/>
          </a:bodyPr>
          <a:lstStyle/>
          <a:p>
            <a:pPr>
              <a:lnSpc>
                <a:spcPts val="3359"/>
              </a:lnSpc>
              <a:spcBef>
                <a:spcPct val="0"/>
              </a:spcBef>
            </a:pPr>
            <a:r>
              <a:rPr lang="en-US" sz="2400">
                <a:solidFill>
                  <a:srgbClr val="005E84"/>
                </a:solidFill>
                <a:latin typeface="Poppins Medium"/>
              </a:rPr>
              <a:t>How does Chambers Plan support the health &amp; mission of your chamber?</a:t>
            </a:r>
          </a:p>
        </p:txBody>
      </p:sp>
      <p:sp>
        <p:nvSpPr>
          <p:cNvPr id="21" name="TextBox 21"/>
          <p:cNvSpPr txBox="1"/>
          <p:nvPr/>
        </p:nvSpPr>
        <p:spPr>
          <a:xfrm>
            <a:off x="1121498" y="3167678"/>
            <a:ext cx="645607" cy="901700"/>
          </a:xfrm>
          <a:prstGeom prst="rect">
            <a:avLst/>
          </a:prstGeom>
        </p:spPr>
        <p:txBody>
          <a:bodyPr lIns="0" tIns="0" rIns="0" bIns="0" rtlCol="0" anchor="t">
            <a:spAutoFit/>
          </a:bodyPr>
          <a:lstStyle/>
          <a:p>
            <a:pPr algn="ctr">
              <a:lnSpc>
                <a:spcPts val="7000"/>
              </a:lnSpc>
            </a:pPr>
            <a:r>
              <a:rPr lang="en-US" sz="5000" dirty="0">
                <a:solidFill>
                  <a:srgbClr val="005E84"/>
                </a:solidFill>
                <a:latin typeface="Poppins Semi-Bold"/>
              </a:rPr>
              <a:t>1</a:t>
            </a:r>
          </a:p>
        </p:txBody>
      </p:sp>
      <p:sp>
        <p:nvSpPr>
          <p:cNvPr id="22" name="TextBox 22"/>
          <p:cNvSpPr txBox="1"/>
          <p:nvPr/>
        </p:nvSpPr>
        <p:spPr>
          <a:xfrm>
            <a:off x="1121498" y="4603017"/>
            <a:ext cx="645607" cy="901700"/>
          </a:xfrm>
          <a:prstGeom prst="rect">
            <a:avLst/>
          </a:prstGeom>
        </p:spPr>
        <p:txBody>
          <a:bodyPr lIns="0" tIns="0" rIns="0" bIns="0" rtlCol="0" anchor="t">
            <a:spAutoFit/>
          </a:bodyPr>
          <a:lstStyle/>
          <a:p>
            <a:pPr algn="ctr">
              <a:lnSpc>
                <a:spcPts val="7000"/>
              </a:lnSpc>
            </a:pPr>
            <a:r>
              <a:rPr lang="en-US" sz="5000" dirty="0">
                <a:solidFill>
                  <a:srgbClr val="005E84"/>
                </a:solidFill>
                <a:latin typeface="Poppins Semi-Bold"/>
              </a:rPr>
              <a:t>2</a:t>
            </a:r>
          </a:p>
        </p:txBody>
      </p:sp>
      <p:sp>
        <p:nvSpPr>
          <p:cNvPr id="23" name="TextBox 23"/>
          <p:cNvSpPr txBox="1"/>
          <p:nvPr/>
        </p:nvSpPr>
        <p:spPr>
          <a:xfrm>
            <a:off x="1121497" y="6077534"/>
            <a:ext cx="645607" cy="901700"/>
          </a:xfrm>
          <a:prstGeom prst="rect">
            <a:avLst/>
          </a:prstGeom>
        </p:spPr>
        <p:txBody>
          <a:bodyPr lIns="0" tIns="0" rIns="0" bIns="0" rtlCol="0" anchor="t">
            <a:spAutoFit/>
          </a:bodyPr>
          <a:lstStyle/>
          <a:p>
            <a:pPr algn="ctr">
              <a:lnSpc>
                <a:spcPts val="7000"/>
              </a:lnSpc>
            </a:pPr>
            <a:r>
              <a:rPr lang="en-US" sz="5000" dirty="0">
                <a:solidFill>
                  <a:srgbClr val="005E84"/>
                </a:solidFill>
                <a:latin typeface="Poppins Semi-Bold"/>
              </a:rPr>
              <a:t>3</a:t>
            </a:r>
          </a:p>
        </p:txBody>
      </p:sp>
      <p:sp>
        <p:nvSpPr>
          <p:cNvPr id="24" name="TextBox 24"/>
          <p:cNvSpPr txBox="1"/>
          <p:nvPr/>
        </p:nvSpPr>
        <p:spPr>
          <a:xfrm>
            <a:off x="1121497" y="7475998"/>
            <a:ext cx="645607" cy="901700"/>
          </a:xfrm>
          <a:prstGeom prst="rect">
            <a:avLst/>
          </a:prstGeom>
        </p:spPr>
        <p:txBody>
          <a:bodyPr lIns="0" tIns="0" rIns="0" bIns="0" rtlCol="0" anchor="t">
            <a:spAutoFit/>
          </a:bodyPr>
          <a:lstStyle/>
          <a:p>
            <a:pPr algn="ctr">
              <a:lnSpc>
                <a:spcPts val="7000"/>
              </a:lnSpc>
            </a:pPr>
            <a:r>
              <a:rPr lang="en-US" sz="5000" dirty="0">
                <a:solidFill>
                  <a:srgbClr val="005E84"/>
                </a:solidFill>
                <a:latin typeface="Poppins Semi-Bold"/>
              </a:rPr>
              <a:t>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686858" y="1657158"/>
            <a:ext cx="9248775" cy="5953508"/>
            <a:chOff x="0" y="0"/>
            <a:chExt cx="9974298" cy="6420533"/>
          </a:xfrm>
        </p:grpSpPr>
        <p:sp>
          <p:nvSpPr>
            <p:cNvPr id="3" name="Freeform 3"/>
            <p:cNvSpPr/>
            <p:nvPr/>
          </p:nvSpPr>
          <p:spPr>
            <a:xfrm>
              <a:off x="0" y="0"/>
              <a:ext cx="9974297" cy="6420533"/>
            </a:xfrm>
            <a:custGeom>
              <a:avLst/>
              <a:gdLst/>
              <a:ahLst/>
              <a:cxnLst/>
              <a:rect l="l" t="t" r="r" b="b"/>
              <a:pathLst>
                <a:path w="9974297" h="6420533">
                  <a:moveTo>
                    <a:pt x="0" y="0"/>
                  </a:moveTo>
                  <a:lnTo>
                    <a:pt x="9974297" y="0"/>
                  </a:lnTo>
                  <a:lnTo>
                    <a:pt x="9974297" y="6420533"/>
                  </a:lnTo>
                  <a:lnTo>
                    <a:pt x="0" y="6420533"/>
                  </a:lnTo>
                  <a:lnTo>
                    <a:pt x="0" y="0"/>
                  </a:lnTo>
                </a:path>
              </a:pathLst>
            </a:custGeom>
            <a:solidFill>
              <a:srgbClr val="005E84"/>
            </a:solidFill>
          </p:spPr>
          <p:txBody>
            <a:bodyPr/>
            <a:lstStyle/>
            <a:p>
              <a:endParaRPr lang="en-CA"/>
            </a:p>
          </p:txBody>
        </p:sp>
      </p:grpSp>
      <p:sp>
        <p:nvSpPr>
          <p:cNvPr id="4" name="AutoShape 4"/>
          <p:cNvSpPr/>
          <p:nvPr/>
        </p:nvSpPr>
        <p:spPr>
          <a:xfrm>
            <a:off x="1028700" y="9248775"/>
            <a:ext cx="16230600" cy="0"/>
          </a:xfrm>
          <a:prstGeom prst="line">
            <a:avLst/>
          </a:prstGeom>
          <a:ln w="9525" cap="flat">
            <a:solidFill>
              <a:srgbClr val="708BAC"/>
            </a:solidFill>
            <a:prstDash val="solid"/>
            <a:headEnd type="none" w="sm" len="sm"/>
            <a:tailEnd type="none" w="sm" len="sm"/>
          </a:ln>
        </p:spPr>
        <p:txBody>
          <a:bodyPr/>
          <a:lstStyle/>
          <a:p>
            <a:endParaRPr lang="en-CA"/>
          </a:p>
        </p:txBody>
      </p:sp>
      <p:sp>
        <p:nvSpPr>
          <p:cNvPr id="5" name="Freeform 5"/>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3"/>
            <a:stretch>
              <a:fillRect/>
            </a:stretch>
          </a:blipFill>
        </p:spPr>
        <p:txBody>
          <a:bodyPr/>
          <a:lstStyle/>
          <a:p>
            <a:endParaRPr lang="en-CA"/>
          </a:p>
        </p:txBody>
      </p:sp>
      <p:grpSp>
        <p:nvGrpSpPr>
          <p:cNvPr id="6" name="Group 6"/>
          <p:cNvGrpSpPr>
            <a:grpSpLocks noChangeAspect="1"/>
          </p:cNvGrpSpPr>
          <p:nvPr/>
        </p:nvGrpSpPr>
        <p:grpSpPr>
          <a:xfrm>
            <a:off x="11169708" y="1028700"/>
            <a:ext cx="5604762" cy="7766685"/>
            <a:chOff x="0" y="0"/>
            <a:chExt cx="4734560" cy="6560820"/>
          </a:xfrm>
        </p:grpSpPr>
        <p:sp>
          <p:nvSpPr>
            <p:cNvPr id="7" name="Freeform 7"/>
            <p:cNvSpPr/>
            <p:nvPr/>
          </p:nvSpPr>
          <p:spPr>
            <a:xfrm>
              <a:off x="36830" y="50800"/>
              <a:ext cx="4645660" cy="6473190"/>
            </a:xfrm>
            <a:custGeom>
              <a:avLst/>
              <a:gdLst/>
              <a:ahLst/>
              <a:cxnLst/>
              <a:rect l="l" t="t" r="r" b="b"/>
              <a:pathLst>
                <a:path w="4645660" h="6473190">
                  <a:moveTo>
                    <a:pt x="4368800" y="0"/>
                  </a:moveTo>
                  <a:lnTo>
                    <a:pt x="276860" y="0"/>
                  </a:lnTo>
                  <a:cubicBezTo>
                    <a:pt x="124460" y="0"/>
                    <a:pt x="0" y="123190"/>
                    <a:pt x="0" y="276860"/>
                  </a:cubicBezTo>
                  <a:lnTo>
                    <a:pt x="0" y="6196330"/>
                  </a:lnTo>
                  <a:cubicBezTo>
                    <a:pt x="0" y="6350000"/>
                    <a:pt x="124460" y="6473190"/>
                    <a:pt x="276860" y="6473190"/>
                  </a:cubicBezTo>
                  <a:lnTo>
                    <a:pt x="4368800" y="6473190"/>
                  </a:lnTo>
                  <a:cubicBezTo>
                    <a:pt x="4522470" y="6473190"/>
                    <a:pt x="4645660" y="6348730"/>
                    <a:pt x="4645660" y="6196330"/>
                  </a:cubicBezTo>
                  <a:lnTo>
                    <a:pt x="4645660" y="276860"/>
                  </a:lnTo>
                  <a:cubicBezTo>
                    <a:pt x="4645660" y="123190"/>
                    <a:pt x="4522470" y="0"/>
                    <a:pt x="4368800" y="0"/>
                  </a:cubicBezTo>
                  <a:close/>
                  <a:moveTo>
                    <a:pt x="4425950" y="6156960"/>
                  </a:moveTo>
                  <a:cubicBezTo>
                    <a:pt x="4425950" y="6212840"/>
                    <a:pt x="4380230" y="6258560"/>
                    <a:pt x="4324350" y="6258560"/>
                  </a:cubicBezTo>
                  <a:lnTo>
                    <a:pt x="321310" y="6258560"/>
                  </a:lnTo>
                  <a:cubicBezTo>
                    <a:pt x="265430" y="6258560"/>
                    <a:pt x="219710" y="6212840"/>
                    <a:pt x="219710" y="6156960"/>
                  </a:cubicBezTo>
                  <a:lnTo>
                    <a:pt x="219710" y="316230"/>
                  </a:lnTo>
                  <a:cubicBezTo>
                    <a:pt x="219710" y="260350"/>
                    <a:pt x="265430" y="214630"/>
                    <a:pt x="321310" y="214630"/>
                  </a:cubicBezTo>
                  <a:lnTo>
                    <a:pt x="4325620" y="214630"/>
                  </a:lnTo>
                  <a:cubicBezTo>
                    <a:pt x="4381500" y="214630"/>
                    <a:pt x="4427220" y="260350"/>
                    <a:pt x="4427220" y="316230"/>
                  </a:cubicBezTo>
                  <a:lnTo>
                    <a:pt x="4427220" y="6156960"/>
                  </a:lnTo>
                  <a:close/>
                </a:path>
              </a:pathLst>
            </a:custGeom>
            <a:solidFill>
              <a:srgbClr val="C78F20"/>
            </a:solidFill>
          </p:spPr>
          <p:txBody>
            <a:bodyPr/>
            <a:lstStyle/>
            <a:p>
              <a:endParaRPr lang="en-CA"/>
            </a:p>
          </p:txBody>
        </p:sp>
        <p:sp>
          <p:nvSpPr>
            <p:cNvPr id="8" name="Freeform 8"/>
            <p:cNvSpPr/>
            <p:nvPr/>
          </p:nvSpPr>
          <p:spPr>
            <a:xfrm>
              <a:off x="0" y="16511"/>
              <a:ext cx="4716780" cy="6544310"/>
            </a:xfrm>
            <a:custGeom>
              <a:avLst/>
              <a:gdLst/>
              <a:ahLst/>
              <a:cxnLst/>
              <a:rect l="l" t="t" r="r" b="b"/>
              <a:pathLst>
                <a:path w="4716780" h="6544310">
                  <a:moveTo>
                    <a:pt x="4395470" y="36829"/>
                  </a:moveTo>
                  <a:cubicBezTo>
                    <a:pt x="4552950" y="36829"/>
                    <a:pt x="4681220" y="165099"/>
                    <a:pt x="4681220" y="322579"/>
                  </a:cubicBezTo>
                  <a:lnTo>
                    <a:pt x="4681220" y="6222999"/>
                  </a:lnTo>
                  <a:cubicBezTo>
                    <a:pt x="4681220" y="6380479"/>
                    <a:pt x="4552950" y="6508750"/>
                    <a:pt x="4395470" y="6508750"/>
                  </a:cubicBezTo>
                  <a:lnTo>
                    <a:pt x="321310" y="6508750"/>
                  </a:lnTo>
                  <a:cubicBezTo>
                    <a:pt x="163830" y="6508750"/>
                    <a:pt x="35560" y="6380480"/>
                    <a:pt x="35560" y="6223000"/>
                  </a:cubicBezTo>
                  <a:lnTo>
                    <a:pt x="35560" y="322580"/>
                  </a:lnTo>
                  <a:cubicBezTo>
                    <a:pt x="35560" y="165100"/>
                    <a:pt x="163830" y="36830"/>
                    <a:pt x="321310" y="36830"/>
                  </a:cubicBezTo>
                  <a:lnTo>
                    <a:pt x="4395470" y="36830"/>
                  </a:lnTo>
                  <a:moveTo>
                    <a:pt x="4395470" y="0"/>
                  </a:moveTo>
                  <a:lnTo>
                    <a:pt x="321310" y="0"/>
                  </a:lnTo>
                  <a:cubicBezTo>
                    <a:pt x="143510" y="0"/>
                    <a:pt x="0" y="144780"/>
                    <a:pt x="0" y="322580"/>
                  </a:cubicBezTo>
                  <a:lnTo>
                    <a:pt x="0" y="6223000"/>
                  </a:lnTo>
                  <a:cubicBezTo>
                    <a:pt x="0" y="6400800"/>
                    <a:pt x="143510" y="6544309"/>
                    <a:pt x="321310" y="6544309"/>
                  </a:cubicBezTo>
                  <a:lnTo>
                    <a:pt x="4395470" y="6544309"/>
                  </a:lnTo>
                  <a:cubicBezTo>
                    <a:pt x="4573270" y="6544309"/>
                    <a:pt x="4716780" y="6400800"/>
                    <a:pt x="4716780" y="6223000"/>
                  </a:cubicBezTo>
                  <a:lnTo>
                    <a:pt x="4716780" y="322580"/>
                  </a:lnTo>
                  <a:cubicBezTo>
                    <a:pt x="4716780" y="144780"/>
                    <a:pt x="4573270" y="0"/>
                    <a:pt x="4395470" y="0"/>
                  </a:cubicBezTo>
                  <a:close/>
                </a:path>
              </a:pathLst>
            </a:custGeom>
            <a:solidFill>
              <a:srgbClr val="565656"/>
            </a:solidFill>
          </p:spPr>
          <p:txBody>
            <a:bodyPr/>
            <a:lstStyle/>
            <a:p>
              <a:endParaRPr lang="en-CA"/>
            </a:p>
          </p:txBody>
        </p:sp>
        <p:sp>
          <p:nvSpPr>
            <p:cNvPr id="9" name="Freeform 9"/>
            <p:cNvSpPr/>
            <p:nvPr/>
          </p:nvSpPr>
          <p:spPr>
            <a:xfrm>
              <a:off x="256540" y="265430"/>
              <a:ext cx="4207510" cy="6043930"/>
            </a:xfrm>
            <a:custGeom>
              <a:avLst/>
              <a:gdLst/>
              <a:ahLst/>
              <a:cxnLst/>
              <a:rect l="l" t="t" r="r" b="b"/>
              <a:pathLst>
                <a:path w="4207510" h="6043930">
                  <a:moveTo>
                    <a:pt x="4206240" y="5942330"/>
                  </a:moveTo>
                  <a:cubicBezTo>
                    <a:pt x="4206240" y="5998210"/>
                    <a:pt x="4160520" y="6043930"/>
                    <a:pt x="4104640" y="6043930"/>
                  </a:cubicBezTo>
                  <a:lnTo>
                    <a:pt x="101600" y="6043930"/>
                  </a:lnTo>
                  <a:cubicBezTo>
                    <a:pt x="45720" y="6043930"/>
                    <a:pt x="0" y="5998210"/>
                    <a:pt x="0" y="5942330"/>
                  </a:cubicBezTo>
                  <a:lnTo>
                    <a:pt x="0" y="101600"/>
                  </a:lnTo>
                  <a:cubicBezTo>
                    <a:pt x="0" y="45720"/>
                    <a:pt x="45720" y="0"/>
                    <a:pt x="101600" y="0"/>
                  </a:cubicBezTo>
                  <a:lnTo>
                    <a:pt x="4105910" y="0"/>
                  </a:lnTo>
                  <a:cubicBezTo>
                    <a:pt x="4161790" y="0"/>
                    <a:pt x="4207510" y="45720"/>
                    <a:pt x="4207510" y="101600"/>
                  </a:cubicBezTo>
                  <a:lnTo>
                    <a:pt x="4207510" y="5942330"/>
                  </a:lnTo>
                  <a:close/>
                </a:path>
              </a:pathLst>
            </a:custGeom>
            <a:blipFill>
              <a:blip r:embed="rId4"/>
              <a:stretch>
                <a:fillRect l="-57802" r="-57802"/>
              </a:stretch>
            </a:blipFill>
          </p:spPr>
          <p:txBody>
            <a:bodyPr/>
            <a:lstStyle/>
            <a:p>
              <a:endParaRPr lang="en-CA"/>
            </a:p>
          </p:txBody>
        </p:sp>
        <p:sp>
          <p:nvSpPr>
            <p:cNvPr id="10" name="Freeform 10"/>
            <p:cNvSpPr/>
            <p:nvPr/>
          </p:nvSpPr>
          <p:spPr>
            <a:xfrm>
              <a:off x="1951378" y="120589"/>
              <a:ext cx="79963" cy="76322"/>
            </a:xfrm>
            <a:custGeom>
              <a:avLst/>
              <a:gdLst/>
              <a:ahLst/>
              <a:cxnLst/>
              <a:rect l="l" t="t" r="r" b="b"/>
              <a:pathLst>
                <a:path w="79963" h="76322">
                  <a:moveTo>
                    <a:pt x="39982" y="61"/>
                  </a:moveTo>
                  <a:cubicBezTo>
                    <a:pt x="26330" y="0"/>
                    <a:pt x="13688" y="7248"/>
                    <a:pt x="6844" y="19062"/>
                  </a:cubicBezTo>
                  <a:cubicBezTo>
                    <a:pt x="0" y="30875"/>
                    <a:pt x="0" y="45447"/>
                    <a:pt x="6844" y="57260"/>
                  </a:cubicBezTo>
                  <a:cubicBezTo>
                    <a:pt x="13688" y="69074"/>
                    <a:pt x="26330" y="76322"/>
                    <a:pt x="39982" y="76261"/>
                  </a:cubicBezTo>
                  <a:cubicBezTo>
                    <a:pt x="53634" y="76322"/>
                    <a:pt x="66276" y="69074"/>
                    <a:pt x="73120" y="57260"/>
                  </a:cubicBezTo>
                  <a:cubicBezTo>
                    <a:pt x="79964" y="45447"/>
                    <a:pt x="79964" y="30875"/>
                    <a:pt x="73120" y="19062"/>
                  </a:cubicBezTo>
                  <a:cubicBezTo>
                    <a:pt x="66276" y="7248"/>
                    <a:pt x="53634" y="0"/>
                    <a:pt x="39982" y="61"/>
                  </a:cubicBezTo>
                  <a:close/>
                </a:path>
              </a:pathLst>
            </a:custGeom>
            <a:solidFill>
              <a:srgbClr val="333333"/>
            </a:solidFill>
          </p:spPr>
          <p:txBody>
            <a:bodyPr/>
            <a:lstStyle/>
            <a:p>
              <a:endParaRPr lang="en-CA"/>
            </a:p>
          </p:txBody>
        </p:sp>
        <p:sp>
          <p:nvSpPr>
            <p:cNvPr id="11" name="Freeform 11"/>
            <p:cNvSpPr/>
            <p:nvPr/>
          </p:nvSpPr>
          <p:spPr>
            <a:xfrm>
              <a:off x="2119473" y="104052"/>
              <a:ext cx="114614" cy="109395"/>
            </a:xfrm>
            <a:custGeom>
              <a:avLst/>
              <a:gdLst/>
              <a:ahLst/>
              <a:cxnLst/>
              <a:rect l="l" t="t" r="r" b="b"/>
              <a:pathLst>
                <a:path w="114614" h="109395">
                  <a:moveTo>
                    <a:pt x="57307" y="88"/>
                  </a:moveTo>
                  <a:cubicBezTo>
                    <a:pt x="37739" y="0"/>
                    <a:pt x="19619" y="10390"/>
                    <a:pt x="9809" y="27322"/>
                  </a:cubicBezTo>
                  <a:cubicBezTo>
                    <a:pt x="0" y="44255"/>
                    <a:pt x="0" y="65141"/>
                    <a:pt x="9809" y="82074"/>
                  </a:cubicBezTo>
                  <a:cubicBezTo>
                    <a:pt x="19619" y="99006"/>
                    <a:pt x="37739" y="109396"/>
                    <a:pt x="57307" y="109308"/>
                  </a:cubicBezTo>
                  <a:cubicBezTo>
                    <a:pt x="76875" y="109396"/>
                    <a:pt x="94995" y="99006"/>
                    <a:pt x="104804" y="82074"/>
                  </a:cubicBezTo>
                  <a:cubicBezTo>
                    <a:pt x="114614" y="65141"/>
                    <a:pt x="114614" y="44255"/>
                    <a:pt x="104804" y="27322"/>
                  </a:cubicBezTo>
                  <a:cubicBezTo>
                    <a:pt x="94995" y="10390"/>
                    <a:pt x="76875" y="0"/>
                    <a:pt x="57307" y="88"/>
                  </a:cubicBezTo>
                  <a:close/>
                </a:path>
              </a:pathLst>
            </a:custGeom>
            <a:solidFill>
              <a:srgbClr val="333333"/>
            </a:solidFill>
          </p:spPr>
          <p:txBody>
            <a:bodyPr/>
            <a:lstStyle/>
            <a:p>
              <a:endParaRPr lang="en-CA"/>
            </a:p>
          </p:txBody>
        </p:sp>
        <p:sp>
          <p:nvSpPr>
            <p:cNvPr id="12" name="Freeform 12"/>
            <p:cNvSpPr/>
            <p:nvPr/>
          </p:nvSpPr>
          <p:spPr>
            <a:xfrm>
              <a:off x="2328944" y="128221"/>
              <a:ext cx="63971" cy="61058"/>
            </a:xfrm>
            <a:custGeom>
              <a:avLst/>
              <a:gdLst/>
              <a:ahLst/>
              <a:cxnLst/>
              <a:rect l="l" t="t" r="r" b="b"/>
              <a:pathLst>
                <a:path w="63971" h="61058">
                  <a:moveTo>
                    <a:pt x="31986" y="49"/>
                  </a:moveTo>
                  <a:cubicBezTo>
                    <a:pt x="21064" y="0"/>
                    <a:pt x="10951" y="5799"/>
                    <a:pt x="5476" y="15250"/>
                  </a:cubicBezTo>
                  <a:cubicBezTo>
                    <a:pt x="0" y="24700"/>
                    <a:pt x="0" y="36358"/>
                    <a:pt x="5476" y="45808"/>
                  </a:cubicBezTo>
                  <a:cubicBezTo>
                    <a:pt x="10951" y="55259"/>
                    <a:pt x="21064" y="61058"/>
                    <a:pt x="31986" y="61009"/>
                  </a:cubicBezTo>
                  <a:cubicBezTo>
                    <a:pt x="42908" y="61058"/>
                    <a:pt x="53021" y="55259"/>
                    <a:pt x="58496" y="45808"/>
                  </a:cubicBezTo>
                  <a:cubicBezTo>
                    <a:pt x="63971" y="36358"/>
                    <a:pt x="63971" y="24700"/>
                    <a:pt x="58496" y="15250"/>
                  </a:cubicBezTo>
                  <a:cubicBezTo>
                    <a:pt x="53021" y="5799"/>
                    <a:pt x="42908" y="0"/>
                    <a:pt x="31986" y="49"/>
                  </a:cubicBezTo>
                  <a:close/>
                </a:path>
              </a:pathLst>
            </a:custGeom>
            <a:solidFill>
              <a:srgbClr val="333333"/>
            </a:solidFill>
          </p:spPr>
          <p:txBody>
            <a:bodyPr/>
            <a:lstStyle/>
            <a:p>
              <a:endParaRPr lang="en-CA"/>
            </a:p>
          </p:txBody>
        </p:sp>
        <p:sp>
          <p:nvSpPr>
            <p:cNvPr id="13" name="Freeform 13"/>
            <p:cNvSpPr/>
            <p:nvPr/>
          </p:nvSpPr>
          <p:spPr>
            <a:xfrm>
              <a:off x="2346270" y="144758"/>
              <a:ext cx="29320" cy="27985"/>
            </a:xfrm>
            <a:custGeom>
              <a:avLst/>
              <a:gdLst/>
              <a:ahLst/>
              <a:cxnLst/>
              <a:rect l="l" t="t" r="r" b="b"/>
              <a:pathLst>
                <a:path w="29320" h="27985">
                  <a:moveTo>
                    <a:pt x="14660" y="22"/>
                  </a:moveTo>
                  <a:cubicBezTo>
                    <a:pt x="9654" y="0"/>
                    <a:pt x="5019" y="2657"/>
                    <a:pt x="2509" y="6989"/>
                  </a:cubicBezTo>
                  <a:cubicBezTo>
                    <a:pt x="0" y="11320"/>
                    <a:pt x="0" y="16664"/>
                    <a:pt x="2509" y="20995"/>
                  </a:cubicBezTo>
                  <a:cubicBezTo>
                    <a:pt x="5019" y="25327"/>
                    <a:pt x="9654" y="27984"/>
                    <a:pt x="14660" y="27962"/>
                  </a:cubicBezTo>
                  <a:cubicBezTo>
                    <a:pt x="19666" y="27984"/>
                    <a:pt x="24301" y="25327"/>
                    <a:pt x="26811" y="20995"/>
                  </a:cubicBezTo>
                  <a:cubicBezTo>
                    <a:pt x="29320" y="16664"/>
                    <a:pt x="29320" y="11320"/>
                    <a:pt x="26811" y="6989"/>
                  </a:cubicBezTo>
                  <a:cubicBezTo>
                    <a:pt x="24301" y="2657"/>
                    <a:pt x="19666" y="0"/>
                    <a:pt x="14660" y="22"/>
                  </a:cubicBezTo>
                  <a:close/>
                </a:path>
              </a:pathLst>
            </a:custGeom>
            <a:solidFill>
              <a:srgbClr val="E9E8E9"/>
            </a:solidFill>
          </p:spPr>
          <p:txBody>
            <a:bodyPr/>
            <a:lstStyle/>
            <a:p>
              <a:endParaRPr lang="en-CA"/>
            </a:p>
          </p:txBody>
        </p:sp>
        <p:sp>
          <p:nvSpPr>
            <p:cNvPr id="14" name="Freeform 14"/>
            <p:cNvSpPr/>
            <p:nvPr/>
          </p:nvSpPr>
          <p:spPr>
            <a:xfrm>
              <a:off x="2344044" y="144768"/>
              <a:ext cx="15993" cy="15264"/>
            </a:xfrm>
            <a:custGeom>
              <a:avLst/>
              <a:gdLst/>
              <a:ahLst/>
              <a:cxnLst/>
              <a:rect l="l" t="t" r="r" b="b"/>
              <a:pathLst>
                <a:path w="15993" h="15264">
                  <a:moveTo>
                    <a:pt x="7996" y="12"/>
                  </a:moveTo>
                  <a:cubicBezTo>
                    <a:pt x="5266" y="0"/>
                    <a:pt x="2737" y="1449"/>
                    <a:pt x="1368" y="3812"/>
                  </a:cubicBezTo>
                  <a:cubicBezTo>
                    <a:pt x="0" y="6175"/>
                    <a:pt x="0" y="9089"/>
                    <a:pt x="1368" y="11452"/>
                  </a:cubicBezTo>
                  <a:cubicBezTo>
                    <a:pt x="2737" y="13815"/>
                    <a:pt x="5266" y="15264"/>
                    <a:pt x="7996" y="15252"/>
                  </a:cubicBezTo>
                  <a:cubicBezTo>
                    <a:pt x="10726" y="15264"/>
                    <a:pt x="13255" y="13815"/>
                    <a:pt x="14623" y="11452"/>
                  </a:cubicBezTo>
                  <a:cubicBezTo>
                    <a:pt x="15992" y="9089"/>
                    <a:pt x="15992" y="6175"/>
                    <a:pt x="14623" y="3812"/>
                  </a:cubicBezTo>
                  <a:cubicBezTo>
                    <a:pt x="13255" y="1449"/>
                    <a:pt x="10726" y="0"/>
                    <a:pt x="7996" y="12"/>
                  </a:cubicBezTo>
                  <a:close/>
                </a:path>
              </a:pathLst>
            </a:custGeom>
            <a:solidFill>
              <a:srgbClr val="010101"/>
            </a:solidFill>
          </p:spPr>
          <p:txBody>
            <a:bodyPr/>
            <a:lstStyle/>
            <a:p>
              <a:endParaRPr lang="en-CA"/>
            </a:p>
          </p:txBody>
        </p:sp>
        <p:sp>
          <p:nvSpPr>
            <p:cNvPr id="15" name="Freeform 15"/>
            <p:cNvSpPr/>
            <p:nvPr/>
          </p:nvSpPr>
          <p:spPr>
            <a:xfrm>
              <a:off x="4716780" y="53467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txBody>
            <a:bodyPr/>
            <a:lstStyle/>
            <a:p>
              <a:endParaRPr lang="en-CA"/>
            </a:p>
          </p:txBody>
        </p:sp>
        <p:sp>
          <p:nvSpPr>
            <p:cNvPr id="16" name="Freeform 16"/>
            <p:cNvSpPr/>
            <p:nvPr/>
          </p:nvSpPr>
          <p:spPr>
            <a:xfrm>
              <a:off x="4716780" y="86106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txBody>
            <a:bodyPr/>
            <a:lstStyle/>
            <a:p>
              <a:endParaRPr lang="en-CA"/>
            </a:p>
          </p:txBody>
        </p:sp>
        <p:sp>
          <p:nvSpPr>
            <p:cNvPr id="17" name="Freeform 17"/>
            <p:cNvSpPr/>
            <p:nvPr/>
          </p:nvSpPr>
          <p:spPr>
            <a:xfrm>
              <a:off x="4064000" y="-2540"/>
              <a:ext cx="320040" cy="19050"/>
            </a:xfrm>
            <a:custGeom>
              <a:avLst/>
              <a:gdLst/>
              <a:ahLst/>
              <a:cxnLst/>
              <a:rect l="l" t="t" r="r" b="b"/>
              <a:pathLst>
                <a:path w="320040" h="19050">
                  <a:moveTo>
                    <a:pt x="0" y="19050"/>
                  </a:moveTo>
                  <a:lnTo>
                    <a:pt x="320040" y="19050"/>
                  </a:lnTo>
                  <a:cubicBezTo>
                    <a:pt x="320040" y="0"/>
                    <a:pt x="304800" y="2540"/>
                    <a:pt x="285750" y="2540"/>
                  </a:cubicBezTo>
                  <a:lnTo>
                    <a:pt x="34290" y="2540"/>
                  </a:lnTo>
                  <a:cubicBezTo>
                    <a:pt x="15240" y="2540"/>
                    <a:pt x="0" y="0"/>
                    <a:pt x="0" y="19050"/>
                  </a:cubicBezTo>
                  <a:close/>
                </a:path>
              </a:pathLst>
            </a:custGeom>
            <a:solidFill>
              <a:srgbClr val="424242"/>
            </a:solidFill>
          </p:spPr>
          <p:txBody>
            <a:bodyPr/>
            <a:lstStyle/>
            <a:p>
              <a:endParaRPr lang="en-CA"/>
            </a:p>
          </p:txBody>
        </p:sp>
      </p:grpSp>
      <p:grpSp>
        <p:nvGrpSpPr>
          <p:cNvPr id="18" name="Group 18"/>
          <p:cNvGrpSpPr/>
          <p:nvPr/>
        </p:nvGrpSpPr>
        <p:grpSpPr>
          <a:xfrm>
            <a:off x="1028700" y="3481017"/>
            <a:ext cx="1374341" cy="1374341"/>
            <a:chOff x="0" y="0"/>
            <a:chExt cx="812800" cy="812800"/>
          </a:xfrm>
        </p:grpSpPr>
        <p:sp>
          <p:nvSpPr>
            <p:cNvPr id="19" name="Freeform 19"/>
            <p:cNvSpPr/>
            <p:nvPr/>
          </p:nvSpPr>
          <p:spPr>
            <a:xfrm>
              <a:off x="0" y="0"/>
              <a:ext cx="812800" cy="812800"/>
            </a:xfrm>
            <a:custGeom>
              <a:avLst/>
              <a:gdLst/>
              <a:ahLst/>
              <a:cxnLst/>
              <a:rect l="l" t="t" r="r" b="b"/>
              <a:pathLst>
                <a:path w="812800" h="812800">
                  <a:moveTo>
                    <a:pt x="0" y="0"/>
                  </a:moveTo>
                  <a:lnTo>
                    <a:pt x="812800" y="0"/>
                  </a:lnTo>
                  <a:lnTo>
                    <a:pt x="812800" y="812800"/>
                  </a:lnTo>
                  <a:lnTo>
                    <a:pt x="0" y="812800"/>
                  </a:lnTo>
                  <a:lnTo>
                    <a:pt x="0" y="0"/>
                  </a:lnTo>
                </a:path>
              </a:pathLst>
            </a:custGeom>
            <a:solidFill>
              <a:srgbClr val="C78F20"/>
            </a:solidFill>
          </p:spPr>
          <p:txBody>
            <a:bodyPr/>
            <a:lstStyle/>
            <a:p>
              <a:endParaRPr lang="en-CA"/>
            </a:p>
          </p:txBody>
        </p:sp>
        <p:sp>
          <p:nvSpPr>
            <p:cNvPr id="20" name="TextBox 2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43417" y="7071317"/>
            <a:ext cx="1374341" cy="1374341"/>
            <a:chOff x="0" y="0"/>
            <a:chExt cx="812800" cy="812800"/>
          </a:xfrm>
        </p:grpSpPr>
        <p:sp>
          <p:nvSpPr>
            <p:cNvPr id="22" name="Freeform 22"/>
            <p:cNvSpPr/>
            <p:nvPr/>
          </p:nvSpPr>
          <p:spPr>
            <a:xfrm>
              <a:off x="0" y="0"/>
              <a:ext cx="812800" cy="812800"/>
            </a:xfrm>
            <a:custGeom>
              <a:avLst/>
              <a:gdLst/>
              <a:ahLst/>
              <a:cxnLst/>
              <a:rect l="l" t="t" r="r" b="b"/>
              <a:pathLst>
                <a:path w="812800" h="812800">
                  <a:moveTo>
                    <a:pt x="0" y="0"/>
                  </a:moveTo>
                  <a:lnTo>
                    <a:pt x="812800" y="0"/>
                  </a:lnTo>
                  <a:lnTo>
                    <a:pt x="812800" y="812800"/>
                  </a:lnTo>
                  <a:lnTo>
                    <a:pt x="0" y="812800"/>
                  </a:lnTo>
                  <a:lnTo>
                    <a:pt x="0" y="0"/>
                  </a:lnTo>
                </a:path>
              </a:pathLst>
            </a:custGeom>
            <a:solidFill>
              <a:srgbClr val="C78F20"/>
            </a:solidFill>
          </p:spPr>
          <p:txBody>
            <a:bodyPr/>
            <a:lstStyle/>
            <a:p>
              <a:endParaRPr lang="en-CA"/>
            </a:p>
          </p:txBody>
        </p:sp>
        <p:sp>
          <p:nvSpPr>
            <p:cNvPr id="23" name="TextBox 2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043417" y="5276167"/>
            <a:ext cx="1374341" cy="1374341"/>
            <a:chOff x="0" y="0"/>
            <a:chExt cx="812800" cy="812800"/>
          </a:xfrm>
        </p:grpSpPr>
        <p:sp>
          <p:nvSpPr>
            <p:cNvPr id="25" name="Freeform 25"/>
            <p:cNvSpPr/>
            <p:nvPr/>
          </p:nvSpPr>
          <p:spPr>
            <a:xfrm>
              <a:off x="0" y="0"/>
              <a:ext cx="812800" cy="812800"/>
            </a:xfrm>
            <a:custGeom>
              <a:avLst/>
              <a:gdLst/>
              <a:ahLst/>
              <a:cxnLst/>
              <a:rect l="l" t="t" r="r" b="b"/>
              <a:pathLst>
                <a:path w="812800" h="812800">
                  <a:moveTo>
                    <a:pt x="0" y="0"/>
                  </a:moveTo>
                  <a:lnTo>
                    <a:pt x="812800" y="0"/>
                  </a:lnTo>
                  <a:lnTo>
                    <a:pt x="812800" y="812800"/>
                  </a:lnTo>
                  <a:lnTo>
                    <a:pt x="0" y="812800"/>
                  </a:lnTo>
                  <a:lnTo>
                    <a:pt x="0" y="0"/>
                  </a:lnTo>
                </a:path>
              </a:pathLst>
            </a:custGeom>
            <a:solidFill>
              <a:srgbClr val="C78F20"/>
            </a:solidFill>
          </p:spPr>
          <p:txBody>
            <a:bodyPr/>
            <a:lstStyle/>
            <a:p>
              <a:endParaRPr lang="en-CA"/>
            </a:p>
          </p:txBody>
        </p:sp>
        <p:sp>
          <p:nvSpPr>
            <p:cNvPr id="26" name="TextBox 26"/>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1258373" y="7224156"/>
            <a:ext cx="944430" cy="1068662"/>
          </a:xfrm>
          <a:custGeom>
            <a:avLst/>
            <a:gdLst/>
            <a:ahLst/>
            <a:cxnLst/>
            <a:rect l="l" t="t" r="r" b="b"/>
            <a:pathLst>
              <a:path w="944430" h="1068662">
                <a:moveTo>
                  <a:pt x="0" y="0"/>
                </a:moveTo>
                <a:lnTo>
                  <a:pt x="944430" y="0"/>
                </a:lnTo>
                <a:lnTo>
                  <a:pt x="944430" y="1068662"/>
                </a:lnTo>
                <a:lnTo>
                  <a:pt x="0" y="10686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28" name="Freeform 28"/>
          <p:cNvSpPr/>
          <p:nvPr/>
        </p:nvSpPr>
        <p:spPr>
          <a:xfrm>
            <a:off x="1352561" y="3625934"/>
            <a:ext cx="726619" cy="1084506"/>
          </a:xfrm>
          <a:custGeom>
            <a:avLst/>
            <a:gdLst/>
            <a:ahLst/>
            <a:cxnLst/>
            <a:rect l="l" t="t" r="r" b="b"/>
            <a:pathLst>
              <a:path w="726619" h="1084506">
                <a:moveTo>
                  <a:pt x="0" y="0"/>
                </a:moveTo>
                <a:lnTo>
                  <a:pt x="726619" y="0"/>
                </a:lnTo>
                <a:lnTo>
                  <a:pt x="726619" y="1084507"/>
                </a:lnTo>
                <a:lnTo>
                  <a:pt x="0" y="10845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9" name="Freeform 29"/>
          <p:cNvSpPr/>
          <p:nvPr/>
        </p:nvSpPr>
        <p:spPr>
          <a:xfrm>
            <a:off x="1300687" y="5400897"/>
            <a:ext cx="830366" cy="1124880"/>
          </a:xfrm>
          <a:custGeom>
            <a:avLst/>
            <a:gdLst/>
            <a:ahLst/>
            <a:cxnLst/>
            <a:rect l="l" t="t" r="r" b="b"/>
            <a:pathLst>
              <a:path w="830366" h="1124880">
                <a:moveTo>
                  <a:pt x="0" y="0"/>
                </a:moveTo>
                <a:lnTo>
                  <a:pt x="830366" y="0"/>
                </a:lnTo>
                <a:lnTo>
                  <a:pt x="830366" y="1124880"/>
                </a:lnTo>
                <a:lnTo>
                  <a:pt x="0" y="1124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30" name="TextBox 30"/>
          <p:cNvSpPr txBox="1"/>
          <p:nvPr/>
        </p:nvSpPr>
        <p:spPr>
          <a:xfrm>
            <a:off x="1028700" y="1028700"/>
            <a:ext cx="9285033" cy="2190750"/>
          </a:xfrm>
          <a:prstGeom prst="rect">
            <a:avLst/>
          </a:prstGeom>
        </p:spPr>
        <p:txBody>
          <a:bodyPr lIns="0" tIns="0" rIns="0" bIns="0" rtlCol="0" anchor="t">
            <a:spAutoFit/>
          </a:bodyPr>
          <a:lstStyle/>
          <a:p>
            <a:pPr>
              <a:lnSpc>
                <a:spcPts val="8250"/>
              </a:lnSpc>
            </a:pPr>
            <a:r>
              <a:rPr lang="en-US" sz="7500">
                <a:solidFill>
                  <a:srgbClr val="C78F20"/>
                </a:solidFill>
                <a:latin typeface="Poppins Semi-Bold"/>
              </a:rPr>
              <a:t>Serving the Chamber Network</a:t>
            </a:r>
          </a:p>
        </p:txBody>
      </p:sp>
      <p:sp>
        <p:nvSpPr>
          <p:cNvPr id="31" name="TextBox 31"/>
          <p:cNvSpPr txBox="1"/>
          <p:nvPr/>
        </p:nvSpPr>
        <p:spPr>
          <a:xfrm>
            <a:off x="3056526" y="3366717"/>
            <a:ext cx="6008585" cy="593535"/>
          </a:xfrm>
          <a:prstGeom prst="rect">
            <a:avLst/>
          </a:prstGeom>
        </p:spPr>
        <p:txBody>
          <a:bodyPr lIns="0" tIns="0" rIns="0" bIns="0" rtlCol="0" anchor="t">
            <a:spAutoFit/>
          </a:bodyPr>
          <a:lstStyle/>
          <a:p>
            <a:pPr marL="0" lvl="1" indent="0" algn="l">
              <a:lnSpc>
                <a:spcPts val="4757"/>
              </a:lnSpc>
              <a:spcBef>
                <a:spcPct val="0"/>
              </a:spcBef>
            </a:pPr>
            <a:r>
              <a:rPr lang="en-US" sz="3171" dirty="0">
                <a:solidFill>
                  <a:srgbClr val="000000"/>
                </a:solidFill>
                <a:latin typeface="Poppins Bold"/>
              </a:rPr>
              <a:t>$14 million in admin fees</a:t>
            </a:r>
          </a:p>
        </p:txBody>
      </p:sp>
      <p:sp>
        <p:nvSpPr>
          <p:cNvPr id="32" name="TextBox 32"/>
          <p:cNvSpPr txBox="1"/>
          <p:nvPr/>
        </p:nvSpPr>
        <p:spPr>
          <a:xfrm>
            <a:off x="3056526" y="5161867"/>
            <a:ext cx="6666513" cy="593535"/>
          </a:xfrm>
          <a:prstGeom prst="rect">
            <a:avLst/>
          </a:prstGeom>
        </p:spPr>
        <p:txBody>
          <a:bodyPr lIns="0" tIns="0" rIns="0" bIns="0" rtlCol="0" anchor="t">
            <a:spAutoFit/>
          </a:bodyPr>
          <a:lstStyle/>
          <a:p>
            <a:pPr marL="0" lvl="1" indent="0" algn="l">
              <a:lnSpc>
                <a:spcPts val="4757"/>
              </a:lnSpc>
              <a:spcBef>
                <a:spcPct val="0"/>
              </a:spcBef>
            </a:pPr>
            <a:r>
              <a:rPr lang="en-US" sz="3171">
                <a:solidFill>
                  <a:srgbClr val="000000"/>
                </a:solidFill>
                <a:latin typeface="Poppins Bold"/>
              </a:rPr>
              <a:t>93.4% retention rate</a:t>
            </a:r>
          </a:p>
        </p:txBody>
      </p:sp>
      <p:sp>
        <p:nvSpPr>
          <p:cNvPr id="33" name="TextBox 33"/>
          <p:cNvSpPr txBox="1"/>
          <p:nvPr/>
        </p:nvSpPr>
        <p:spPr>
          <a:xfrm>
            <a:off x="3056526" y="6957017"/>
            <a:ext cx="6633012" cy="593535"/>
          </a:xfrm>
          <a:prstGeom prst="rect">
            <a:avLst/>
          </a:prstGeom>
        </p:spPr>
        <p:txBody>
          <a:bodyPr lIns="0" tIns="0" rIns="0" bIns="0" rtlCol="0" anchor="t">
            <a:spAutoFit/>
          </a:bodyPr>
          <a:lstStyle/>
          <a:p>
            <a:pPr marL="0" lvl="1" indent="0" algn="l">
              <a:lnSpc>
                <a:spcPts val="4757"/>
              </a:lnSpc>
              <a:spcBef>
                <a:spcPct val="0"/>
              </a:spcBef>
            </a:pPr>
            <a:r>
              <a:rPr lang="en-US" sz="3171">
                <a:solidFill>
                  <a:srgbClr val="000000"/>
                </a:solidFill>
                <a:latin typeface="Poppins Bold"/>
              </a:rPr>
              <a:t>70% of firms are new members</a:t>
            </a:r>
          </a:p>
        </p:txBody>
      </p:sp>
      <p:sp>
        <p:nvSpPr>
          <p:cNvPr id="34" name="TextBox 34"/>
          <p:cNvSpPr txBox="1"/>
          <p:nvPr/>
        </p:nvSpPr>
        <p:spPr>
          <a:xfrm>
            <a:off x="3027092" y="3884052"/>
            <a:ext cx="7890921" cy="954405"/>
          </a:xfrm>
          <a:prstGeom prst="rect">
            <a:avLst/>
          </a:prstGeom>
        </p:spPr>
        <p:txBody>
          <a:bodyPr lIns="0" tIns="0" rIns="0" bIns="0" rtlCol="0" anchor="t">
            <a:spAutoFit/>
          </a:bodyPr>
          <a:lstStyle/>
          <a:p>
            <a:pPr marL="0" lvl="0" indent="0" algn="l">
              <a:lnSpc>
                <a:spcPts val="2549"/>
              </a:lnSpc>
              <a:spcBef>
                <a:spcPct val="0"/>
              </a:spcBef>
            </a:pPr>
            <a:r>
              <a:rPr lang="en-US" sz="1699" dirty="0">
                <a:solidFill>
                  <a:srgbClr val="000000"/>
                </a:solidFill>
                <a:latin typeface="Poppins"/>
              </a:rPr>
              <a:t>Chambers get an average admin fee of $346 per member, annually. In 2023, we invested $14 million back into the chamber network through admin fees.</a:t>
            </a:r>
          </a:p>
        </p:txBody>
      </p:sp>
      <p:sp>
        <p:nvSpPr>
          <p:cNvPr id="35" name="TextBox 35"/>
          <p:cNvSpPr txBox="1"/>
          <p:nvPr/>
        </p:nvSpPr>
        <p:spPr>
          <a:xfrm>
            <a:off x="3027092" y="5679202"/>
            <a:ext cx="7663765" cy="954405"/>
          </a:xfrm>
          <a:prstGeom prst="rect">
            <a:avLst/>
          </a:prstGeom>
        </p:spPr>
        <p:txBody>
          <a:bodyPr lIns="0" tIns="0" rIns="0" bIns="0" rtlCol="0" anchor="t">
            <a:spAutoFit/>
          </a:bodyPr>
          <a:lstStyle/>
          <a:p>
            <a:pPr marL="0" lvl="0" indent="0" algn="l">
              <a:lnSpc>
                <a:spcPts val="2549"/>
              </a:lnSpc>
              <a:spcBef>
                <a:spcPct val="0"/>
              </a:spcBef>
            </a:pPr>
            <a:r>
              <a:rPr lang="en-US" sz="1699">
                <a:solidFill>
                  <a:srgbClr val="000000"/>
                </a:solidFill>
                <a:latin typeface="Poppins"/>
              </a:rPr>
              <a:t>After their first year of chamber membership, 93.4% of businesses on Chambers Plan kept their chamber membership, compared to 65% of non-Plan members.</a:t>
            </a:r>
          </a:p>
        </p:txBody>
      </p:sp>
      <p:sp>
        <p:nvSpPr>
          <p:cNvPr id="36" name="TextBox 36"/>
          <p:cNvSpPr txBox="1"/>
          <p:nvPr/>
        </p:nvSpPr>
        <p:spPr>
          <a:xfrm>
            <a:off x="3027092" y="7474352"/>
            <a:ext cx="7663765" cy="640080"/>
          </a:xfrm>
          <a:prstGeom prst="rect">
            <a:avLst/>
          </a:prstGeom>
        </p:spPr>
        <p:txBody>
          <a:bodyPr lIns="0" tIns="0" rIns="0" bIns="0" rtlCol="0" anchor="t">
            <a:spAutoFit/>
          </a:bodyPr>
          <a:lstStyle/>
          <a:p>
            <a:pPr marL="0" lvl="0" indent="0" algn="l">
              <a:lnSpc>
                <a:spcPts val="2549"/>
              </a:lnSpc>
              <a:spcBef>
                <a:spcPct val="0"/>
              </a:spcBef>
            </a:pPr>
            <a:r>
              <a:rPr lang="en-US" sz="1699">
                <a:solidFill>
                  <a:srgbClr val="000000"/>
                </a:solidFill>
                <a:latin typeface="Poppins"/>
              </a:rPr>
              <a:t>Chambers Plan keeps existing members and brings in new ones — 70% of new Plan members are also new to the chamber.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9525" cap="flat">
            <a:solidFill>
              <a:srgbClr val="11324D"/>
            </a:solidFill>
            <a:prstDash val="solid"/>
            <a:headEnd type="none" w="sm" len="sm"/>
            <a:tailEnd type="none" w="sm" len="sm"/>
          </a:ln>
        </p:spPr>
        <p:txBody>
          <a:bodyPr/>
          <a:lstStyle/>
          <a:p>
            <a:endParaRPr lang="en-CA"/>
          </a:p>
        </p:txBody>
      </p:sp>
      <p:grpSp>
        <p:nvGrpSpPr>
          <p:cNvPr id="3" name="Group 3"/>
          <p:cNvGrpSpPr/>
          <p:nvPr/>
        </p:nvGrpSpPr>
        <p:grpSpPr>
          <a:xfrm>
            <a:off x="17929953" y="-143874"/>
            <a:ext cx="602633" cy="10574748"/>
            <a:chOff x="0" y="0"/>
            <a:chExt cx="158718" cy="2785119"/>
          </a:xfrm>
        </p:grpSpPr>
        <p:sp>
          <p:nvSpPr>
            <p:cNvPr id="4" name="Freeform 4"/>
            <p:cNvSpPr/>
            <p:nvPr/>
          </p:nvSpPr>
          <p:spPr>
            <a:xfrm>
              <a:off x="0" y="0"/>
              <a:ext cx="158718" cy="2785119"/>
            </a:xfrm>
            <a:custGeom>
              <a:avLst/>
              <a:gdLst/>
              <a:ahLst/>
              <a:cxnLst/>
              <a:rect l="l" t="t" r="r" b="b"/>
              <a:pathLst>
                <a:path w="158718" h="2785119">
                  <a:moveTo>
                    <a:pt x="0" y="0"/>
                  </a:moveTo>
                  <a:lnTo>
                    <a:pt x="158718" y="0"/>
                  </a:lnTo>
                  <a:lnTo>
                    <a:pt x="158718" y="2785119"/>
                  </a:lnTo>
                  <a:lnTo>
                    <a:pt x="0" y="2785119"/>
                  </a:lnTo>
                  <a:lnTo>
                    <a:pt x="0" y="0"/>
                  </a:lnTo>
                </a:path>
              </a:pathLst>
            </a:custGeom>
            <a:solidFill>
              <a:srgbClr val="005E84"/>
            </a:solidFill>
          </p:spPr>
          <p:txBody>
            <a:bodyPr/>
            <a:lstStyle/>
            <a:p>
              <a:endParaRPr lang="en-CA"/>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flipH="1" flipV="1">
            <a:off x="6419939" y="1148855"/>
            <a:ext cx="36222" cy="8099920"/>
          </a:xfrm>
          <a:prstGeom prst="line">
            <a:avLst/>
          </a:prstGeom>
          <a:ln w="9525" cap="flat">
            <a:solidFill>
              <a:srgbClr val="708BAC"/>
            </a:solidFill>
            <a:prstDash val="solid"/>
            <a:headEnd type="none" w="sm" len="sm"/>
            <a:tailEnd type="none" w="sm" len="sm"/>
          </a:ln>
        </p:spPr>
        <p:txBody>
          <a:bodyPr/>
          <a:lstStyle/>
          <a:p>
            <a:endParaRPr lang="en-CA"/>
          </a:p>
        </p:txBody>
      </p:sp>
      <p:sp>
        <p:nvSpPr>
          <p:cNvPr id="7" name="TextBox 7"/>
          <p:cNvSpPr txBox="1"/>
          <p:nvPr/>
        </p:nvSpPr>
        <p:spPr>
          <a:xfrm>
            <a:off x="1028700" y="1591415"/>
            <a:ext cx="5177182" cy="1777369"/>
          </a:xfrm>
          <a:prstGeom prst="rect">
            <a:avLst/>
          </a:prstGeom>
        </p:spPr>
        <p:txBody>
          <a:bodyPr lIns="0" tIns="0" rIns="0" bIns="0" rtlCol="0" anchor="t">
            <a:spAutoFit/>
          </a:bodyPr>
          <a:lstStyle/>
          <a:p>
            <a:pPr>
              <a:lnSpc>
                <a:spcPts val="6600"/>
              </a:lnSpc>
            </a:pPr>
            <a:r>
              <a:rPr lang="en-US" sz="6600">
                <a:solidFill>
                  <a:srgbClr val="005E84"/>
                </a:solidFill>
                <a:latin typeface="Poppins Semi-Bold"/>
              </a:rPr>
              <a:t>Partnership Agreement</a:t>
            </a:r>
          </a:p>
        </p:txBody>
      </p:sp>
      <p:sp>
        <p:nvSpPr>
          <p:cNvPr id="8" name="TextBox 8"/>
          <p:cNvSpPr txBox="1"/>
          <p:nvPr/>
        </p:nvSpPr>
        <p:spPr>
          <a:xfrm>
            <a:off x="1028700" y="892276"/>
            <a:ext cx="10354364" cy="542925"/>
          </a:xfrm>
          <a:prstGeom prst="rect">
            <a:avLst/>
          </a:prstGeom>
        </p:spPr>
        <p:txBody>
          <a:bodyPr lIns="0" tIns="0" rIns="0" bIns="0" rtlCol="0" anchor="t">
            <a:spAutoFit/>
          </a:bodyPr>
          <a:lstStyle/>
          <a:p>
            <a:pPr>
              <a:lnSpc>
                <a:spcPts val="4200"/>
              </a:lnSpc>
            </a:pPr>
            <a:r>
              <a:rPr lang="en-US" sz="3000">
                <a:solidFill>
                  <a:srgbClr val="11324D"/>
                </a:solidFill>
                <a:latin typeface="Poppins Bold"/>
              </a:rPr>
              <a:t>The Chambers Plan</a:t>
            </a:r>
          </a:p>
        </p:txBody>
      </p:sp>
      <p:sp>
        <p:nvSpPr>
          <p:cNvPr id="9" name="TextBox 9"/>
          <p:cNvSpPr txBox="1"/>
          <p:nvPr/>
        </p:nvSpPr>
        <p:spPr>
          <a:xfrm>
            <a:off x="1028700" y="3551562"/>
            <a:ext cx="4864317" cy="2174875"/>
          </a:xfrm>
          <a:prstGeom prst="rect">
            <a:avLst/>
          </a:prstGeom>
        </p:spPr>
        <p:txBody>
          <a:bodyPr lIns="0" tIns="0" rIns="0" bIns="0" rtlCol="0" anchor="t">
            <a:spAutoFit/>
          </a:bodyPr>
          <a:lstStyle/>
          <a:p>
            <a:pPr>
              <a:lnSpc>
                <a:spcPts val="3499"/>
              </a:lnSpc>
            </a:pPr>
            <a:r>
              <a:rPr lang="en-US" sz="2499">
                <a:solidFill>
                  <a:srgbClr val="C78F20"/>
                </a:solidFill>
                <a:latin typeface="Lato Bold Italics"/>
              </a:rPr>
              <a:t>Everyone has a role to play to make Chambers Plan work for its members. Here's what chambers, advisors and Johnston Group are each responsible for.</a:t>
            </a:r>
          </a:p>
        </p:txBody>
      </p:sp>
      <p:sp>
        <p:nvSpPr>
          <p:cNvPr id="10" name="Freeform 10"/>
          <p:cNvSpPr/>
          <p:nvPr/>
        </p:nvSpPr>
        <p:spPr>
          <a:xfrm>
            <a:off x="1028700" y="9435750"/>
            <a:ext cx="2970729" cy="583294"/>
          </a:xfrm>
          <a:custGeom>
            <a:avLst/>
            <a:gdLst/>
            <a:ahLst/>
            <a:cxnLst/>
            <a:rect l="l" t="t" r="r" b="b"/>
            <a:pathLst>
              <a:path w="2970729" h="583294">
                <a:moveTo>
                  <a:pt x="0" y="0"/>
                </a:moveTo>
                <a:lnTo>
                  <a:pt x="2970729" y="0"/>
                </a:lnTo>
                <a:lnTo>
                  <a:pt x="2970729" y="583294"/>
                </a:lnTo>
                <a:lnTo>
                  <a:pt x="0" y="583294"/>
                </a:lnTo>
                <a:lnTo>
                  <a:pt x="0" y="0"/>
                </a:lnTo>
                <a:close/>
              </a:path>
            </a:pathLst>
          </a:custGeom>
          <a:blipFill>
            <a:blip r:embed="rId3"/>
            <a:stretch>
              <a:fillRect/>
            </a:stretch>
          </a:blipFill>
        </p:spPr>
        <p:txBody>
          <a:bodyPr/>
          <a:lstStyle/>
          <a:p>
            <a:endParaRPr lang="en-CA"/>
          </a:p>
        </p:txBody>
      </p:sp>
      <p:sp>
        <p:nvSpPr>
          <p:cNvPr id="11" name="TextBox 11"/>
          <p:cNvSpPr txBox="1"/>
          <p:nvPr/>
        </p:nvSpPr>
        <p:spPr>
          <a:xfrm>
            <a:off x="7165204" y="1661173"/>
            <a:ext cx="4888917" cy="593535"/>
          </a:xfrm>
          <a:prstGeom prst="rect">
            <a:avLst/>
          </a:prstGeom>
        </p:spPr>
        <p:txBody>
          <a:bodyPr lIns="0" tIns="0" rIns="0" bIns="0" rtlCol="0" anchor="t">
            <a:spAutoFit/>
          </a:bodyPr>
          <a:lstStyle/>
          <a:p>
            <a:pPr marL="0" lvl="1" indent="0" algn="l">
              <a:lnSpc>
                <a:spcPts val="4757"/>
              </a:lnSpc>
              <a:spcBef>
                <a:spcPct val="0"/>
              </a:spcBef>
            </a:pPr>
            <a:r>
              <a:rPr lang="en-US" sz="3171">
                <a:solidFill>
                  <a:srgbClr val="000000"/>
                </a:solidFill>
                <a:latin typeface="Poppins Bold"/>
              </a:rPr>
              <a:t>Chambers</a:t>
            </a:r>
          </a:p>
        </p:txBody>
      </p:sp>
      <p:sp>
        <p:nvSpPr>
          <p:cNvPr id="12" name="TextBox 12"/>
          <p:cNvSpPr txBox="1"/>
          <p:nvPr/>
        </p:nvSpPr>
        <p:spPr>
          <a:xfrm>
            <a:off x="7165204" y="4290892"/>
            <a:ext cx="4888917" cy="593535"/>
          </a:xfrm>
          <a:prstGeom prst="rect">
            <a:avLst/>
          </a:prstGeom>
        </p:spPr>
        <p:txBody>
          <a:bodyPr lIns="0" tIns="0" rIns="0" bIns="0" rtlCol="0" anchor="t">
            <a:spAutoFit/>
          </a:bodyPr>
          <a:lstStyle/>
          <a:p>
            <a:pPr marL="0" lvl="1" indent="0" algn="l">
              <a:lnSpc>
                <a:spcPts val="4757"/>
              </a:lnSpc>
              <a:spcBef>
                <a:spcPct val="0"/>
              </a:spcBef>
            </a:pPr>
            <a:r>
              <a:rPr lang="en-US" sz="3171">
                <a:solidFill>
                  <a:srgbClr val="000000"/>
                </a:solidFill>
                <a:latin typeface="Poppins Bold"/>
              </a:rPr>
              <a:t>Advisors</a:t>
            </a:r>
          </a:p>
        </p:txBody>
      </p:sp>
      <p:sp>
        <p:nvSpPr>
          <p:cNvPr id="13" name="TextBox 13"/>
          <p:cNvSpPr txBox="1"/>
          <p:nvPr/>
        </p:nvSpPr>
        <p:spPr>
          <a:xfrm>
            <a:off x="7165204" y="6955749"/>
            <a:ext cx="3851106" cy="593535"/>
          </a:xfrm>
          <a:prstGeom prst="rect">
            <a:avLst/>
          </a:prstGeom>
        </p:spPr>
        <p:txBody>
          <a:bodyPr lIns="0" tIns="0" rIns="0" bIns="0" rtlCol="0" anchor="t">
            <a:spAutoFit/>
          </a:bodyPr>
          <a:lstStyle/>
          <a:p>
            <a:pPr marL="0" lvl="1" indent="0" algn="l">
              <a:lnSpc>
                <a:spcPts val="4757"/>
              </a:lnSpc>
              <a:spcBef>
                <a:spcPct val="0"/>
              </a:spcBef>
            </a:pPr>
            <a:r>
              <a:rPr lang="en-US" sz="3171">
                <a:solidFill>
                  <a:srgbClr val="000000"/>
                </a:solidFill>
                <a:latin typeface="Poppins Bold"/>
              </a:rPr>
              <a:t>Johnston Group</a:t>
            </a:r>
          </a:p>
        </p:txBody>
      </p:sp>
      <p:sp>
        <p:nvSpPr>
          <p:cNvPr id="14" name="TextBox 14"/>
          <p:cNvSpPr txBox="1"/>
          <p:nvPr/>
        </p:nvSpPr>
        <p:spPr>
          <a:xfrm>
            <a:off x="7135769" y="2333291"/>
            <a:ext cx="8510527" cy="865952"/>
          </a:xfrm>
          <a:prstGeom prst="rect">
            <a:avLst/>
          </a:prstGeom>
        </p:spPr>
        <p:txBody>
          <a:bodyPr lIns="0" tIns="0" rIns="0" bIns="0" rtlCol="0" anchor="t">
            <a:spAutoFit/>
          </a:bodyPr>
          <a:lstStyle/>
          <a:p>
            <a:pPr marL="0" lvl="0" indent="0" algn="l">
              <a:lnSpc>
                <a:spcPts val="3407"/>
              </a:lnSpc>
              <a:spcBef>
                <a:spcPct val="0"/>
              </a:spcBef>
            </a:pPr>
            <a:r>
              <a:rPr lang="en-US" sz="2271">
                <a:solidFill>
                  <a:srgbClr val="000000"/>
                </a:solidFill>
                <a:latin typeface="Poppins"/>
              </a:rPr>
              <a:t>Administrate, endorse exclusively, work with advisors, make referrals, promote the plan.</a:t>
            </a:r>
          </a:p>
        </p:txBody>
      </p:sp>
      <p:sp>
        <p:nvSpPr>
          <p:cNvPr id="15" name="TextBox 15"/>
          <p:cNvSpPr txBox="1"/>
          <p:nvPr/>
        </p:nvSpPr>
        <p:spPr>
          <a:xfrm>
            <a:off x="7135769" y="4963010"/>
            <a:ext cx="8164883" cy="865952"/>
          </a:xfrm>
          <a:prstGeom prst="rect">
            <a:avLst/>
          </a:prstGeom>
        </p:spPr>
        <p:txBody>
          <a:bodyPr lIns="0" tIns="0" rIns="0" bIns="0" rtlCol="0" anchor="t">
            <a:spAutoFit/>
          </a:bodyPr>
          <a:lstStyle/>
          <a:p>
            <a:pPr marL="0" lvl="0" indent="0" algn="l">
              <a:lnSpc>
                <a:spcPts val="3407"/>
              </a:lnSpc>
              <a:spcBef>
                <a:spcPct val="0"/>
              </a:spcBef>
            </a:pPr>
            <a:r>
              <a:rPr lang="en-US" sz="2271">
                <a:solidFill>
                  <a:srgbClr val="000000"/>
                </a:solidFill>
                <a:latin typeface="Poppins"/>
              </a:rPr>
              <a:t>Promote and sell the plan, follow up on referrals, build relationship with the chamber(s).</a:t>
            </a:r>
          </a:p>
        </p:txBody>
      </p:sp>
      <p:sp>
        <p:nvSpPr>
          <p:cNvPr id="16" name="TextBox 16"/>
          <p:cNvSpPr txBox="1"/>
          <p:nvPr/>
        </p:nvSpPr>
        <p:spPr>
          <a:xfrm>
            <a:off x="7135769" y="7627867"/>
            <a:ext cx="8921842" cy="865952"/>
          </a:xfrm>
          <a:prstGeom prst="rect">
            <a:avLst/>
          </a:prstGeom>
        </p:spPr>
        <p:txBody>
          <a:bodyPr lIns="0" tIns="0" rIns="0" bIns="0" rtlCol="0" anchor="t">
            <a:spAutoFit/>
          </a:bodyPr>
          <a:lstStyle/>
          <a:p>
            <a:pPr marL="0" lvl="0" indent="0" algn="l">
              <a:lnSpc>
                <a:spcPts val="3407"/>
              </a:lnSpc>
              <a:spcBef>
                <a:spcPct val="0"/>
              </a:spcBef>
            </a:pPr>
            <a:r>
              <a:rPr lang="en-US" sz="2271">
                <a:solidFill>
                  <a:srgbClr val="000000"/>
                </a:solidFill>
                <a:latin typeface="Poppins"/>
              </a:rPr>
              <a:t>Administrate Chambers Plan, provide customer service, support chambers and advisors through Chamber Relations.</a:t>
            </a:r>
          </a:p>
        </p:txBody>
      </p:sp>
      <p:grpSp>
        <p:nvGrpSpPr>
          <p:cNvPr id="17" name="Group 17"/>
          <p:cNvGrpSpPr/>
          <p:nvPr/>
        </p:nvGrpSpPr>
        <p:grpSpPr>
          <a:xfrm>
            <a:off x="7135769" y="1148833"/>
            <a:ext cx="1562949" cy="417760"/>
            <a:chOff x="0" y="0"/>
            <a:chExt cx="570168" cy="152400"/>
          </a:xfrm>
        </p:grpSpPr>
        <p:sp>
          <p:nvSpPr>
            <p:cNvPr id="18" name="Freeform 18"/>
            <p:cNvSpPr/>
            <p:nvPr/>
          </p:nvSpPr>
          <p:spPr>
            <a:xfrm>
              <a:off x="0" y="0"/>
              <a:ext cx="570168" cy="152400"/>
            </a:xfrm>
            <a:custGeom>
              <a:avLst/>
              <a:gdLst/>
              <a:ahLst/>
              <a:cxnLst/>
              <a:rect l="l" t="t" r="r" b="b"/>
              <a:pathLst>
                <a:path w="570168" h="152400">
                  <a:moveTo>
                    <a:pt x="0" y="0"/>
                  </a:moveTo>
                  <a:lnTo>
                    <a:pt x="570168" y="0"/>
                  </a:lnTo>
                  <a:lnTo>
                    <a:pt x="570168" y="152400"/>
                  </a:lnTo>
                  <a:lnTo>
                    <a:pt x="0" y="152400"/>
                  </a:lnTo>
                  <a:lnTo>
                    <a:pt x="0" y="0"/>
                  </a:lnTo>
                </a:path>
              </a:pathLst>
            </a:custGeom>
            <a:solidFill>
              <a:srgbClr val="005E84"/>
            </a:solidFill>
          </p:spPr>
          <p:txBody>
            <a:bodyPr/>
            <a:lstStyle/>
            <a:p>
              <a:endParaRPr lang="en-CA"/>
            </a:p>
          </p:txBody>
        </p:sp>
      </p:grpSp>
      <p:grpSp>
        <p:nvGrpSpPr>
          <p:cNvPr id="19" name="Group 19"/>
          <p:cNvGrpSpPr/>
          <p:nvPr/>
        </p:nvGrpSpPr>
        <p:grpSpPr>
          <a:xfrm>
            <a:off x="7135769" y="3778552"/>
            <a:ext cx="1562949" cy="417760"/>
            <a:chOff x="0" y="0"/>
            <a:chExt cx="570168" cy="152400"/>
          </a:xfrm>
        </p:grpSpPr>
        <p:sp>
          <p:nvSpPr>
            <p:cNvPr id="20" name="Freeform 20"/>
            <p:cNvSpPr/>
            <p:nvPr/>
          </p:nvSpPr>
          <p:spPr>
            <a:xfrm>
              <a:off x="0" y="0"/>
              <a:ext cx="570168" cy="152400"/>
            </a:xfrm>
            <a:custGeom>
              <a:avLst/>
              <a:gdLst/>
              <a:ahLst/>
              <a:cxnLst/>
              <a:rect l="l" t="t" r="r" b="b"/>
              <a:pathLst>
                <a:path w="570168" h="152400">
                  <a:moveTo>
                    <a:pt x="0" y="0"/>
                  </a:moveTo>
                  <a:lnTo>
                    <a:pt x="570168" y="0"/>
                  </a:lnTo>
                  <a:lnTo>
                    <a:pt x="570168" y="152400"/>
                  </a:lnTo>
                  <a:lnTo>
                    <a:pt x="0" y="152400"/>
                  </a:lnTo>
                  <a:lnTo>
                    <a:pt x="0" y="0"/>
                  </a:lnTo>
                </a:path>
              </a:pathLst>
            </a:custGeom>
            <a:solidFill>
              <a:srgbClr val="005E84"/>
            </a:solidFill>
          </p:spPr>
          <p:txBody>
            <a:bodyPr/>
            <a:lstStyle/>
            <a:p>
              <a:endParaRPr lang="en-CA"/>
            </a:p>
          </p:txBody>
        </p:sp>
      </p:grpSp>
      <p:grpSp>
        <p:nvGrpSpPr>
          <p:cNvPr id="21" name="Group 21"/>
          <p:cNvGrpSpPr/>
          <p:nvPr/>
        </p:nvGrpSpPr>
        <p:grpSpPr>
          <a:xfrm>
            <a:off x="7135769" y="6443409"/>
            <a:ext cx="1562949" cy="417760"/>
            <a:chOff x="0" y="0"/>
            <a:chExt cx="570168" cy="152400"/>
          </a:xfrm>
        </p:grpSpPr>
        <p:sp>
          <p:nvSpPr>
            <p:cNvPr id="22" name="Freeform 22"/>
            <p:cNvSpPr/>
            <p:nvPr/>
          </p:nvSpPr>
          <p:spPr>
            <a:xfrm>
              <a:off x="0" y="0"/>
              <a:ext cx="570168" cy="152400"/>
            </a:xfrm>
            <a:custGeom>
              <a:avLst/>
              <a:gdLst/>
              <a:ahLst/>
              <a:cxnLst/>
              <a:rect l="l" t="t" r="r" b="b"/>
              <a:pathLst>
                <a:path w="570168" h="152400">
                  <a:moveTo>
                    <a:pt x="0" y="0"/>
                  </a:moveTo>
                  <a:lnTo>
                    <a:pt x="570168" y="0"/>
                  </a:lnTo>
                  <a:lnTo>
                    <a:pt x="570168" y="152400"/>
                  </a:lnTo>
                  <a:lnTo>
                    <a:pt x="0" y="152400"/>
                  </a:lnTo>
                  <a:lnTo>
                    <a:pt x="0" y="0"/>
                  </a:lnTo>
                </a:path>
              </a:pathLst>
            </a:custGeom>
            <a:solidFill>
              <a:srgbClr val="005E84"/>
            </a:solidFill>
          </p:spPr>
          <p:txBody>
            <a:bodyPr/>
            <a:lstStyle/>
            <a:p>
              <a:endParaRPr lang="en-CA"/>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2744</Words>
  <Application>Microsoft Office PowerPoint</Application>
  <PresentationFormat>Custom</PresentationFormat>
  <Paragraphs>216</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Poppins Semi-Bold</vt:lpstr>
      <vt:lpstr>Canva Sans 2</vt:lpstr>
      <vt:lpstr>Poppins Semi-Bold Italics</vt:lpstr>
      <vt:lpstr>Lato Bold</vt:lpstr>
      <vt:lpstr>Arial</vt:lpstr>
      <vt:lpstr>Poppins Medium</vt:lpstr>
      <vt:lpstr>Calibri</vt:lpstr>
      <vt:lpstr>Lato</vt:lpstr>
      <vt:lpstr>Lato Bold Italics</vt:lpstr>
      <vt:lpstr>Poppins</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Advisor/Chamber to Board</dc:title>
  <cp:lastModifiedBy>Mackayla Essery</cp:lastModifiedBy>
  <cp:revision>8</cp:revision>
  <dcterms:created xsi:type="dcterms:W3CDTF">2006-08-16T00:00:00Z</dcterms:created>
  <dcterms:modified xsi:type="dcterms:W3CDTF">2024-12-05T15:43:27Z</dcterms:modified>
  <dc:identifier>DAFnO28V73o</dc:identifier>
</cp:coreProperties>
</file>