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65"/>
  </p:notesMasterIdLst>
  <p:handoutMasterIdLst>
    <p:handoutMasterId r:id="rId66"/>
  </p:handoutMasterIdLst>
  <p:sldIdLst>
    <p:sldId id="256" r:id="rId2"/>
    <p:sldId id="374" r:id="rId3"/>
    <p:sldId id="264" r:id="rId4"/>
    <p:sldId id="372" r:id="rId5"/>
    <p:sldId id="361" r:id="rId6"/>
    <p:sldId id="263" r:id="rId7"/>
    <p:sldId id="366" r:id="rId8"/>
    <p:sldId id="375" r:id="rId9"/>
    <p:sldId id="369" r:id="rId10"/>
    <p:sldId id="261" r:id="rId11"/>
    <p:sldId id="376" r:id="rId12"/>
    <p:sldId id="276" r:id="rId13"/>
    <p:sldId id="362" r:id="rId14"/>
    <p:sldId id="371" r:id="rId15"/>
    <p:sldId id="267" r:id="rId16"/>
    <p:sldId id="368" r:id="rId17"/>
    <p:sldId id="269" r:id="rId18"/>
    <p:sldId id="275" r:id="rId19"/>
    <p:sldId id="290" r:id="rId20"/>
    <p:sldId id="358" r:id="rId21"/>
    <p:sldId id="370" r:id="rId22"/>
    <p:sldId id="281" r:id="rId23"/>
    <p:sldId id="282" r:id="rId24"/>
    <p:sldId id="283" r:id="rId25"/>
    <p:sldId id="284" r:id="rId26"/>
    <p:sldId id="285" r:id="rId27"/>
    <p:sldId id="288" r:id="rId28"/>
    <p:sldId id="345" r:id="rId29"/>
    <p:sldId id="278" r:id="rId30"/>
    <p:sldId id="287" r:id="rId31"/>
    <p:sldId id="373" r:id="rId32"/>
    <p:sldId id="360" r:id="rId33"/>
    <p:sldId id="294" r:id="rId34"/>
    <p:sldId id="296" r:id="rId35"/>
    <p:sldId id="298" r:id="rId36"/>
    <p:sldId id="378" r:id="rId37"/>
    <p:sldId id="377" r:id="rId38"/>
    <p:sldId id="300" r:id="rId39"/>
    <p:sldId id="349" r:id="rId40"/>
    <p:sldId id="303" r:id="rId41"/>
    <p:sldId id="379" r:id="rId42"/>
    <p:sldId id="380" r:id="rId43"/>
    <p:sldId id="381" r:id="rId44"/>
    <p:sldId id="382" r:id="rId45"/>
    <p:sldId id="309" r:id="rId46"/>
    <p:sldId id="310" r:id="rId47"/>
    <p:sldId id="383" r:id="rId48"/>
    <p:sldId id="340" r:id="rId49"/>
    <p:sldId id="311" r:id="rId50"/>
    <p:sldId id="351" r:id="rId51"/>
    <p:sldId id="314" r:id="rId52"/>
    <p:sldId id="317" r:id="rId53"/>
    <p:sldId id="319" r:id="rId54"/>
    <p:sldId id="320" r:id="rId55"/>
    <p:sldId id="318" r:id="rId56"/>
    <p:sldId id="334" r:id="rId57"/>
    <p:sldId id="384" r:id="rId58"/>
    <p:sldId id="363" r:id="rId59"/>
    <p:sldId id="328" r:id="rId60"/>
    <p:sldId id="329" r:id="rId61"/>
    <p:sldId id="364" r:id="rId62"/>
    <p:sldId id="330" r:id="rId63"/>
    <p:sldId id="341" r:id="rId6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581792-A48A-4542-9594-F5525B87A65B}">
          <p14:sldIdLst>
            <p14:sldId id="256"/>
            <p14:sldId id="374"/>
            <p14:sldId id="264"/>
            <p14:sldId id="372"/>
            <p14:sldId id="361"/>
            <p14:sldId id="263"/>
            <p14:sldId id="366"/>
            <p14:sldId id="375"/>
            <p14:sldId id="369"/>
            <p14:sldId id="261"/>
            <p14:sldId id="376"/>
            <p14:sldId id="276"/>
            <p14:sldId id="362"/>
            <p14:sldId id="371"/>
            <p14:sldId id="267"/>
            <p14:sldId id="368"/>
            <p14:sldId id="269"/>
            <p14:sldId id="275"/>
            <p14:sldId id="290"/>
            <p14:sldId id="358"/>
            <p14:sldId id="370"/>
            <p14:sldId id="281"/>
            <p14:sldId id="282"/>
            <p14:sldId id="283"/>
            <p14:sldId id="284"/>
            <p14:sldId id="285"/>
            <p14:sldId id="288"/>
            <p14:sldId id="345"/>
            <p14:sldId id="278"/>
            <p14:sldId id="287"/>
            <p14:sldId id="373"/>
            <p14:sldId id="360"/>
          </p14:sldIdLst>
        </p14:section>
        <p14:section name="Untitled Section" id="{8A29BB17-A8D6-4C60-9FBA-6309B8D24F36}">
          <p14:sldIdLst>
            <p14:sldId id="294"/>
            <p14:sldId id="296"/>
            <p14:sldId id="298"/>
            <p14:sldId id="378"/>
            <p14:sldId id="377"/>
            <p14:sldId id="300"/>
            <p14:sldId id="349"/>
            <p14:sldId id="303"/>
            <p14:sldId id="379"/>
            <p14:sldId id="380"/>
            <p14:sldId id="381"/>
            <p14:sldId id="382"/>
            <p14:sldId id="309"/>
            <p14:sldId id="310"/>
            <p14:sldId id="383"/>
            <p14:sldId id="340"/>
            <p14:sldId id="311"/>
            <p14:sldId id="351"/>
            <p14:sldId id="314"/>
            <p14:sldId id="317"/>
            <p14:sldId id="319"/>
            <p14:sldId id="320"/>
            <p14:sldId id="318"/>
            <p14:sldId id="334"/>
            <p14:sldId id="384"/>
            <p14:sldId id="363"/>
            <p14:sldId id="328"/>
            <p14:sldId id="329"/>
            <p14:sldId id="364"/>
            <p14:sldId id="330"/>
            <p14:sldId id="3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3366CC"/>
    <a:srgbClr val="00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CA" dirty="0"/>
          </a:p>
        </p:txBody>
      </p:sp>
      <p:sp>
        <p:nvSpPr>
          <p:cNvPr id="3" name="Date Placeholder 2"/>
          <p:cNvSpPr>
            <a:spLocks noGrp="1"/>
          </p:cNvSpPr>
          <p:nvPr>
            <p:ph type="dt" sz="quarter" idx="1"/>
          </p:nvPr>
        </p:nvSpPr>
        <p:spPr>
          <a:xfrm>
            <a:off x="3978133" y="1"/>
            <a:ext cx="3043343" cy="465455"/>
          </a:xfrm>
          <a:prstGeom prst="rect">
            <a:avLst/>
          </a:prstGeom>
        </p:spPr>
        <p:txBody>
          <a:bodyPr vert="horz" lIns="93324" tIns="46662" rIns="93324" bIns="46662" rtlCol="0"/>
          <a:lstStyle>
            <a:lvl1pPr algn="r">
              <a:defRPr sz="1200"/>
            </a:lvl1pPr>
          </a:lstStyle>
          <a:p>
            <a:fld id="{071CA561-4A2F-4CCF-8C1C-BD10A02D4841}" type="datetimeFigureOut">
              <a:rPr lang="en-CA" smtClean="0"/>
              <a:t>2021-06-29</a:t>
            </a:fld>
            <a:endParaRPr lang="en-CA"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74215375-3B77-48EB-B742-8AC0EEEF4557}" type="slidenum">
              <a:rPr lang="en-CA" smtClean="0"/>
              <a:t>‹#›</a:t>
            </a:fld>
            <a:endParaRPr lang="en-CA" dirty="0"/>
          </a:p>
        </p:txBody>
      </p:sp>
    </p:spTree>
    <p:extLst>
      <p:ext uri="{BB962C8B-B14F-4D97-AF65-F5344CB8AC3E}">
        <p14:creationId xmlns:p14="http://schemas.microsoft.com/office/powerpoint/2010/main" val="200177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CA" dirty="0"/>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5CBB63AA-5E0E-436D-85DB-B85FBA8881A5}" type="datetimeFigureOut">
              <a:rPr lang="en-CA" smtClean="0"/>
              <a:t>2021-06-29</a:t>
            </a:fld>
            <a:endParaRPr lang="en-CA"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CA"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1966DDD4-C51A-4159-B7E8-F0E6D621B6EF}" type="slidenum">
              <a:rPr lang="en-CA" smtClean="0"/>
              <a:t>‹#›</a:t>
            </a:fld>
            <a:endParaRPr lang="en-CA" dirty="0"/>
          </a:p>
        </p:txBody>
      </p:sp>
    </p:spTree>
    <p:extLst>
      <p:ext uri="{BB962C8B-B14F-4D97-AF65-F5344CB8AC3E}">
        <p14:creationId xmlns:p14="http://schemas.microsoft.com/office/powerpoint/2010/main" val="1870141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1</a:t>
            </a:fld>
            <a:endParaRPr lang="en-CA" dirty="0"/>
          </a:p>
        </p:txBody>
      </p:sp>
    </p:spTree>
    <p:extLst>
      <p:ext uri="{BB962C8B-B14F-4D97-AF65-F5344CB8AC3E}">
        <p14:creationId xmlns:p14="http://schemas.microsoft.com/office/powerpoint/2010/main" val="196610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22</a:t>
            </a:fld>
            <a:endParaRPr lang="en-CA" dirty="0"/>
          </a:p>
        </p:txBody>
      </p:sp>
    </p:spTree>
    <p:extLst>
      <p:ext uri="{BB962C8B-B14F-4D97-AF65-F5344CB8AC3E}">
        <p14:creationId xmlns:p14="http://schemas.microsoft.com/office/powerpoint/2010/main" val="5600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CA" dirty="0"/>
              <a:t>Money while great is not the only way to encourage and assist your Manager</a:t>
            </a:r>
          </a:p>
        </p:txBody>
      </p:sp>
      <p:sp>
        <p:nvSpPr>
          <p:cNvPr id="4" name="Slide Number Placeholder 3"/>
          <p:cNvSpPr>
            <a:spLocks noGrp="1"/>
          </p:cNvSpPr>
          <p:nvPr>
            <p:ph type="sldNum" sz="quarter" idx="10"/>
          </p:nvPr>
        </p:nvSpPr>
        <p:spPr/>
        <p:txBody>
          <a:bodyPr/>
          <a:lstStyle/>
          <a:p>
            <a:fld id="{1966DDD4-C51A-4159-B7E8-F0E6D621B6EF}" type="slidenum">
              <a:rPr lang="en-CA" smtClean="0"/>
              <a:t>29</a:t>
            </a:fld>
            <a:endParaRPr lang="en-CA" dirty="0"/>
          </a:p>
        </p:txBody>
      </p:sp>
    </p:spTree>
    <p:extLst>
      <p:ext uri="{BB962C8B-B14F-4D97-AF65-F5344CB8AC3E}">
        <p14:creationId xmlns:p14="http://schemas.microsoft.com/office/powerpoint/2010/main" val="1392732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CA" dirty="0"/>
              <a:t>If its not working- stop it!</a:t>
            </a:r>
            <a:r>
              <a:rPr lang="en-CA" baseline="0" dirty="0"/>
              <a:t> Chambers often get caught in ruts and find themselves doing things that have little or nothing to do with their actual mandate. Be creative and courageous with your plans </a:t>
            </a:r>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32</a:t>
            </a:fld>
            <a:endParaRPr lang="en-CA" dirty="0"/>
          </a:p>
        </p:txBody>
      </p:sp>
    </p:spTree>
    <p:extLst>
      <p:ext uri="{BB962C8B-B14F-4D97-AF65-F5344CB8AC3E}">
        <p14:creationId xmlns:p14="http://schemas.microsoft.com/office/powerpoint/2010/main" val="390550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CA" dirty="0"/>
              <a:t>Discuss this- occasions where a board member can provide a service to the Chamber. When money is involved it is always prudent to</a:t>
            </a:r>
            <a:r>
              <a:rPr lang="en-CA" baseline="0" dirty="0"/>
              <a:t> remove oneself. If you think there could be a conflict there likely is. </a:t>
            </a:r>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34</a:t>
            </a:fld>
            <a:endParaRPr lang="en-CA" dirty="0"/>
          </a:p>
        </p:txBody>
      </p:sp>
    </p:spTree>
    <p:extLst>
      <p:ext uri="{BB962C8B-B14F-4D97-AF65-F5344CB8AC3E}">
        <p14:creationId xmlns:p14="http://schemas.microsoft.com/office/powerpoint/2010/main" val="4153571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Money while great is not the only way to encourage and assist your Manager</a:t>
            </a:r>
          </a:p>
        </p:txBody>
      </p:sp>
      <p:sp>
        <p:nvSpPr>
          <p:cNvPr id="4" name="Slide Number Placeholder 3"/>
          <p:cNvSpPr>
            <a:spLocks noGrp="1"/>
          </p:cNvSpPr>
          <p:nvPr>
            <p:ph type="sldNum" sz="quarter" idx="10"/>
          </p:nvPr>
        </p:nvSpPr>
        <p:spPr/>
        <p:txBody>
          <a:bodyPr/>
          <a:lstStyle/>
          <a:p>
            <a:fld id="{1966DDD4-C51A-4159-B7E8-F0E6D621B6EF}" type="slidenum">
              <a:rPr lang="en-CA" smtClean="0"/>
              <a:t>36</a:t>
            </a:fld>
            <a:endParaRPr lang="en-CA" dirty="0"/>
          </a:p>
        </p:txBody>
      </p:sp>
    </p:spTree>
    <p:extLst>
      <p:ext uri="{BB962C8B-B14F-4D97-AF65-F5344CB8AC3E}">
        <p14:creationId xmlns:p14="http://schemas.microsoft.com/office/powerpoint/2010/main" val="139273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CA" dirty="0"/>
              <a:t>Tell others what the chamber does- if you</a:t>
            </a:r>
            <a:r>
              <a:rPr lang="en-CA" baseline="0" dirty="0"/>
              <a:t> don’t know the value proposition of your chamber how can anyone else? </a:t>
            </a:r>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39</a:t>
            </a:fld>
            <a:endParaRPr lang="en-CA" dirty="0"/>
          </a:p>
        </p:txBody>
      </p:sp>
    </p:spTree>
    <p:extLst>
      <p:ext uri="{BB962C8B-B14F-4D97-AF65-F5344CB8AC3E}">
        <p14:creationId xmlns:p14="http://schemas.microsoft.com/office/powerpoint/2010/main" val="2166750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53</a:t>
            </a:fld>
            <a:endParaRPr lang="en-CA" dirty="0"/>
          </a:p>
        </p:txBody>
      </p:sp>
    </p:spTree>
    <p:extLst>
      <p:ext uri="{BB962C8B-B14F-4D97-AF65-F5344CB8AC3E}">
        <p14:creationId xmlns:p14="http://schemas.microsoft.com/office/powerpoint/2010/main" val="3017006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Meeting minutes should be brief- only stating actions taken- they should not contain conversations or opinions-they are available to your membership upon request  </a:t>
            </a:r>
          </a:p>
          <a:p>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55</a:t>
            </a:fld>
            <a:endParaRPr lang="en-CA" dirty="0"/>
          </a:p>
        </p:txBody>
      </p:sp>
    </p:spTree>
    <p:extLst>
      <p:ext uri="{BB962C8B-B14F-4D97-AF65-F5344CB8AC3E}">
        <p14:creationId xmlns:p14="http://schemas.microsoft.com/office/powerpoint/2010/main" val="29433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Meeting minutes should be brief- only stating actions taken- they should not contain conversations or opinions-they are available to your membership upon request  </a:t>
            </a:r>
          </a:p>
        </p:txBody>
      </p:sp>
      <p:sp>
        <p:nvSpPr>
          <p:cNvPr id="4" name="Slide Number Placeholder 3"/>
          <p:cNvSpPr>
            <a:spLocks noGrp="1"/>
          </p:cNvSpPr>
          <p:nvPr>
            <p:ph type="sldNum" sz="quarter" idx="10"/>
          </p:nvPr>
        </p:nvSpPr>
        <p:spPr/>
        <p:txBody>
          <a:bodyPr/>
          <a:lstStyle/>
          <a:p>
            <a:fld id="{1966DDD4-C51A-4159-B7E8-F0E6D621B6EF}" type="slidenum">
              <a:rPr lang="en-CA" smtClean="0"/>
              <a:t>56</a:t>
            </a:fld>
            <a:endParaRPr lang="en-CA" dirty="0"/>
          </a:p>
        </p:txBody>
      </p:sp>
    </p:spTree>
    <p:extLst>
      <p:ext uri="{BB962C8B-B14F-4D97-AF65-F5344CB8AC3E}">
        <p14:creationId xmlns:p14="http://schemas.microsoft.com/office/powerpoint/2010/main" val="37478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6DDD4-C51A-4159-B7E8-F0E6D621B6EF}" type="slidenum">
              <a:rPr lang="en-CA" smtClean="0"/>
              <a:t>58</a:t>
            </a:fld>
            <a:endParaRPr lang="en-CA" dirty="0"/>
          </a:p>
        </p:txBody>
      </p:sp>
    </p:spTree>
    <p:extLst>
      <p:ext uri="{BB962C8B-B14F-4D97-AF65-F5344CB8AC3E}">
        <p14:creationId xmlns:p14="http://schemas.microsoft.com/office/powerpoint/2010/main" val="423566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CA" dirty="0"/>
              <a:t>Thank you for your dedication and commitment</a:t>
            </a:r>
            <a:r>
              <a:rPr lang="en-CA" baseline="0" dirty="0"/>
              <a:t> and </a:t>
            </a:r>
            <a:r>
              <a:rPr lang="en-CA" dirty="0"/>
              <a:t>understanding that a healthy business sector is</a:t>
            </a:r>
            <a:r>
              <a:rPr lang="en-CA" baseline="0" dirty="0"/>
              <a:t> the lifeblood of your community. Thanks for not being that guy? </a:t>
            </a:r>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4</a:t>
            </a:fld>
            <a:endParaRPr lang="en-CA" dirty="0"/>
          </a:p>
        </p:txBody>
      </p:sp>
    </p:spTree>
    <p:extLst>
      <p:ext uri="{BB962C8B-B14F-4D97-AF65-F5344CB8AC3E}">
        <p14:creationId xmlns:p14="http://schemas.microsoft.com/office/powerpoint/2010/main" val="2298907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61</a:t>
            </a:fld>
            <a:endParaRPr lang="en-CA" dirty="0"/>
          </a:p>
        </p:txBody>
      </p:sp>
    </p:spTree>
    <p:extLst>
      <p:ext uri="{BB962C8B-B14F-4D97-AF65-F5344CB8AC3E}">
        <p14:creationId xmlns:p14="http://schemas.microsoft.com/office/powerpoint/2010/main" val="864674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63</a:t>
            </a:fld>
            <a:endParaRPr lang="en-CA" dirty="0"/>
          </a:p>
        </p:txBody>
      </p:sp>
    </p:spTree>
    <p:extLst>
      <p:ext uri="{BB962C8B-B14F-4D97-AF65-F5344CB8AC3E}">
        <p14:creationId xmlns:p14="http://schemas.microsoft.com/office/powerpoint/2010/main" val="128572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 for your dedication and commitment</a:t>
            </a:r>
            <a:r>
              <a:rPr lang="en-CA" baseline="0" dirty="0"/>
              <a:t> and </a:t>
            </a:r>
            <a:r>
              <a:rPr lang="en-CA" dirty="0"/>
              <a:t>understanding that a healthy business sector is</a:t>
            </a:r>
            <a:r>
              <a:rPr lang="en-CA" baseline="0" dirty="0"/>
              <a:t> the lifeblood of your community. Thanks for not being that guy? </a:t>
            </a:r>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5</a:t>
            </a:fld>
            <a:endParaRPr lang="en-CA" dirty="0"/>
          </a:p>
        </p:txBody>
      </p:sp>
    </p:spTree>
    <p:extLst>
      <p:ext uri="{BB962C8B-B14F-4D97-AF65-F5344CB8AC3E}">
        <p14:creationId xmlns:p14="http://schemas.microsoft.com/office/powerpoint/2010/main" val="94895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6DDD4-C51A-4159-B7E8-F0E6D621B6EF}" type="slidenum">
              <a:rPr lang="en-CA" smtClean="0"/>
              <a:t>6</a:t>
            </a:fld>
            <a:endParaRPr lang="en-CA" dirty="0"/>
          </a:p>
        </p:txBody>
      </p:sp>
    </p:spTree>
    <p:extLst>
      <p:ext uri="{BB962C8B-B14F-4D97-AF65-F5344CB8AC3E}">
        <p14:creationId xmlns:p14="http://schemas.microsoft.com/office/powerpoint/2010/main" val="94165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7</a:t>
            </a:fld>
            <a:endParaRPr lang="en-CA" dirty="0"/>
          </a:p>
        </p:txBody>
      </p:sp>
    </p:spTree>
    <p:extLst>
      <p:ext uri="{BB962C8B-B14F-4D97-AF65-F5344CB8AC3E}">
        <p14:creationId xmlns:p14="http://schemas.microsoft.com/office/powerpoint/2010/main" val="119152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algn="l"/>
            <a:r>
              <a:rPr lang="en-CA" sz="1200" dirty="0">
                <a:solidFill>
                  <a:schemeClr val="accent4">
                    <a:lumMod val="75000"/>
                  </a:schemeClr>
                </a:solidFill>
                <a:latin typeface="Californian FB" panose="0207040306080B030204" pitchFamily="18" charset="0"/>
              </a:rPr>
              <a:t>Think</a:t>
            </a:r>
            <a:r>
              <a:rPr lang="en-CA" sz="1200" baseline="0" dirty="0">
                <a:solidFill>
                  <a:schemeClr val="accent4">
                    <a:lumMod val="75000"/>
                  </a:schemeClr>
                </a:solidFill>
                <a:latin typeface="Californian FB" panose="0207040306080B030204" pitchFamily="18" charset="0"/>
              </a:rPr>
              <a:t> about your </a:t>
            </a:r>
            <a:r>
              <a:rPr lang="en-CA" sz="1200" dirty="0">
                <a:solidFill>
                  <a:schemeClr val="accent4">
                    <a:lumMod val="75000"/>
                  </a:schemeClr>
                </a:solidFill>
                <a:latin typeface="Californian FB" panose="0207040306080B030204" pitchFamily="18" charset="0"/>
              </a:rPr>
              <a:t>Articles of Incorporation (BOTA and or Societies Act),</a:t>
            </a:r>
            <a:r>
              <a:rPr lang="en-CA" sz="1200" baseline="0" dirty="0">
                <a:solidFill>
                  <a:schemeClr val="accent4">
                    <a:lumMod val="75000"/>
                  </a:schemeClr>
                </a:solidFill>
                <a:latin typeface="Californian FB" panose="0207040306080B030204" pitchFamily="18" charset="0"/>
              </a:rPr>
              <a:t> your </a:t>
            </a:r>
            <a:r>
              <a:rPr lang="en-CA" sz="1200" dirty="0">
                <a:solidFill>
                  <a:schemeClr val="accent4">
                    <a:lumMod val="75000"/>
                  </a:schemeClr>
                </a:solidFill>
                <a:latin typeface="Californian FB" panose="0207040306080B030204" pitchFamily="18" charset="0"/>
              </a:rPr>
              <a:t>Bylaws- when in doubt ALWAYS check your Bylaws first. Not knowing your bylaws does not exclude your Chamber from liability.</a:t>
            </a:r>
            <a:r>
              <a:rPr lang="en-CA" sz="1200" baseline="0" dirty="0">
                <a:solidFill>
                  <a:schemeClr val="accent4">
                    <a:lumMod val="75000"/>
                  </a:schemeClr>
                </a:solidFill>
                <a:latin typeface="Californian FB" panose="0207040306080B030204" pitchFamily="18" charset="0"/>
              </a:rPr>
              <a:t> Your </a:t>
            </a:r>
            <a:r>
              <a:rPr lang="en-CA" sz="1200" dirty="0">
                <a:solidFill>
                  <a:schemeClr val="accent4">
                    <a:lumMod val="75000"/>
                  </a:schemeClr>
                </a:solidFill>
                <a:latin typeface="Californian FB" panose="0207040306080B030204" pitchFamily="18" charset="0"/>
              </a:rPr>
              <a:t>Policies &amp; Procedures (internal)</a:t>
            </a:r>
            <a:r>
              <a:rPr lang="en-CA" sz="1200" baseline="0" dirty="0">
                <a:solidFill>
                  <a:schemeClr val="accent4">
                    <a:lumMod val="75000"/>
                  </a:schemeClr>
                </a:solidFill>
                <a:latin typeface="Californian FB" panose="0207040306080B030204" pitchFamily="18" charset="0"/>
              </a:rPr>
              <a:t> your </a:t>
            </a:r>
            <a:r>
              <a:rPr lang="en-CA" sz="1200" dirty="0">
                <a:solidFill>
                  <a:schemeClr val="accent4">
                    <a:lumMod val="75000"/>
                  </a:schemeClr>
                </a:solidFill>
                <a:latin typeface="Californian FB" panose="0207040306080B030204" pitchFamily="18" charset="0"/>
              </a:rPr>
              <a:t>Parliamentary Authority, Strategic and Business Plan (1-3 years, reviewed annually),</a:t>
            </a:r>
            <a:r>
              <a:rPr lang="en-CA" sz="1200" baseline="0" dirty="0">
                <a:solidFill>
                  <a:schemeClr val="accent4">
                    <a:lumMod val="75000"/>
                  </a:schemeClr>
                </a:solidFill>
                <a:latin typeface="Californian FB" panose="0207040306080B030204" pitchFamily="18" charset="0"/>
              </a:rPr>
              <a:t> </a:t>
            </a:r>
            <a:r>
              <a:rPr lang="en-CA" sz="1200" dirty="0">
                <a:solidFill>
                  <a:schemeClr val="accent4">
                    <a:lumMod val="75000"/>
                  </a:schemeClr>
                </a:solidFill>
                <a:latin typeface="Californian FB" panose="0207040306080B030204" pitchFamily="18" charset="0"/>
              </a:rPr>
              <a:t>Current annual Budget </a:t>
            </a:r>
          </a:p>
          <a:p>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13</a:t>
            </a:fld>
            <a:endParaRPr lang="en-CA" dirty="0"/>
          </a:p>
        </p:txBody>
      </p:sp>
    </p:spTree>
    <p:extLst>
      <p:ext uri="{BB962C8B-B14F-4D97-AF65-F5344CB8AC3E}">
        <p14:creationId xmlns:p14="http://schemas.microsoft.com/office/powerpoint/2010/main" val="297062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CA" dirty="0"/>
              <a:t>Thank you for your dedication and commitment</a:t>
            </a:r>
            <a:r>
              <a:rPr lang="en-CA" baseline="0" dirty="0"/>
              <a:t> and </a:t>
            </a:r>
            <a:r>
              <a:rPr lang="en-CA" dirty="0"/>
              <a:t>understanding that a healthy business sector is</a:t>
            </a:r>
            <a:r>
              <a:rPr lang="en-CA" baseline="0" dirty="0"/>
              <a:t> the lifeblood of your community. Thanks for not being that guy? </a:t>
            </a: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6DDD4-C51A-4159-B7E8-F0E6D621B6E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013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CA" dirty="0"/>
              <a:t>If you just</a:t>
            </a:r>
            <a:r>
              <a:rPr lang="en-CA" baseline="0" dirty="0"/>
              <a:t> ask how’s business- you may get a good, terrible or none of your business- so have formed questions you can share with eachother at your next meeting</a:t>
            </a:r>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19</a:t>
            </a:fld>
            <a:endParaRPr lang="en-CA" dirty="0"/>
          </a:p>
        </p:txBody>
      </p:sp>
    </p:spTree>
    <p:extLst>
      <p:ext uri="{BB962C8B-B14F-4D97-AF65-F5344CB8AC3E}">
        <p14:creationId xmlns:p14="http://schemas.microsoft.com/office/powerpoint/2010/main" val="192681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CA" dirty="0"/>
              <a:t>If its not working- stop it!</a:t>
            </a:r>
            <a:r>
              <a:rPr lang="en-CA" baseline="0" dirty="0"/>
              <a:t> Chambers often get caught in ruts and find themselves doing things that have little or nothing to do with their actual mandate. Be creative and courageous with your plans </a:t>
            </a:r>
            <a:endParaRPr lang="en-CA" dirty="0"/>
          </a:p>
        </p:txBody>
      </p:sp>
      <p:sp>
        <p:nvSpPr>
          <p:cNvPr id="4" name="Slide Number Placeholder 3"/>
          <p:cNvSpPr>
            <a:spLocks noGrp="1"/>
          </p:cNvSpPr>
          <p:nvPr>
            <p:ph type="sldNum" sz="quarter" idx="10"/>
          </p:nvPr>
        </p:nvSpPr>
        <p:spPr/>
        <p:txBody>
          <a:bodyPr/>
          <a:lstStyle/>
          <a:p>
            <a:fld id="{1966DDD4-C51A-4159-B7E8-F0E6D621B6EF}" type="slidenum">
              <a:rPr lang="en-CA" smtClean="0"/>
              <a:t>21</a:t>
            </a:fld>
            <a:endParaRPr lang="en-CA" dirty="0"/>
          </a:p>
        </p:txBody>
      </p:sp>
    </p:spTree>
    <p:extLst>
      <p:ext uri="{BB962C8B-B14F-4D97-AF65-F5344CB8AC3E}">
        <p14:creationId xmlns:p14="http://schemas.microsoft.com/office/powerpoint/2010/main" val="200494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DE7A14-6C58-4F17-8F45-2485D4587A19}" type="datetime1">
              <a:rPr lang="en-CA" smtClean="0"/>
              <a:t>2021-06-29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122051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C9F54F-9F2A-4F7D-A786-811EBCF71B5D}" type="datetime1">
              <a:rPr lang="en-CA" smtClean="0"/>
              <a:t>2021-06-29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53140957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C9F54F-9F2A-4F7D-A786-811EBCF71B5D}" type="datetime1">
              <a:rPr lang="en-CA" smtClean="0"/>
              <a:t>2021-06-29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6AA15A-6AA9-4381-A536-1B1A65D2EB67}" type="slidenum">
              <a:rPr lang="en-CA" smtClean="0"/>
              <a:t>‹#›</a:t>
            </a:fld>
            <a:endParaRPr lang="en-C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75718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C9F54F-9F2A-4F7D-A786-811EBCF71B5D}" type="datetime1">
              <a:rPr lang="en-CA" smtClean="0"/>
              <a:t>2021-06-29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117173631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C9F54F-9F2A-4F7D-A786-811EBCF71B5D}" type="datetime1">
              <a:rPr lang="en-CA" smtClean="0"/>
              <a:t>2021-06-29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6AA15A-6AA9-4381-A536-1B1A65D2EB67}" type="slidenum">
              <a:rPr lang="en-CA" smtClean="0"/>
              <a:t>‹#›</a:t>
            </a:fld>
            <a:endParaRPr lang="en-C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469554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C9F54F-9F2A-4F7D-A786-811EBCF71B5D}" type="datetime1">
              <a:rPr lang="en-CA" smtClean="0"/>
              <a:t>2021-06-29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135872801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8FF3F-E9EB-46E8-B4C0-0F38F713D841}" type="datetime1">
              <a:rPr lang="en-CA" smtClean="0"/>
              <a:t>2021-06-29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3674129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0600B-6A46-4FF3-847D-C06292D89AFD}" type="datetime1">
              <a:rPr lang="en-CA" smtClean="0"/>
              <a:t>2021-06-29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118666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0184BF-1728-462E-80DA-D8373DDE190A}" type="datetime1">
              <a:rPr lang="en-CA" smtClean="0"/>
              <a:t>2021-06-29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373350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599E7F-E844-4A27-9B52-780F70A5BB05}" type="datetime1">
              <a:rPr lang="en-CA" smtClean="0"/>
              <a:t>2021-06-29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13101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70A41B-BB28-4760-B6B7-493DA70B3A40}" type="datetime1">
              <a:rPr lang="en-CA" smtClean="0"/>
              <a:t>2021-06-29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233138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A644A4-4DDE-4707-B237-97472940764B}" type="datetime1">
              <a:rPr lang="en-CA" smtClean="0"/>
              <a:t>2021-06-29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160072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D880D8-DAED-4C29-8F31-03BB9BDDC82E}" type="datetime1">
              <a:rPr lang="en-CA" smtClean="0"/>
              <a:t>2021-06-29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360944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2B0E0-1E57-4A42-9C6C-BEFDA662A48E}" type="datetime1">
              <a:rPr lang="en-CA" smtClean="0"/>
              <a:t>2021-06-29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252289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F3E2D-C622-4836-A90F-0513D6FF8260}" type="datetime1">
              <a:rPr lang="en-CA" smtClean="0"/>
              <a:t>2021-06-29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76AA15A-6AA9-4381-A536-1B1A65D2EB67}" type="slidenum">
              <a:rPr lang="en-CA" smtClean="0"/>
              <a:t>‹#›</a:t>
            </a:fld>
            <a:endParaRPr lang="en-CA" dirty="0"/>
          </a:p>
        </p:txBody>
      </p:sp>
    </p:spTree>
    <p:extLst>
      <p:ext uri="{BB962C8B-B14F-4D97-AF65-F5344CB8AC3E}">
        <p14:creationId xmlns:p14="http://schemas.microsoft.com/office/powerpoint/2010/main" val="334378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76AA15A-6AA9-4381-A536-1B1A65D2EB67}" type="slidenum">
              <a:rPr lang="en-CA" smtClean="0"/>
              <a:t>‹#›</a:t>
            </a:fld>
            <a:endParaRPr lang="en-CA" dirty="0"/>
          </a:p>
        </p:txBody>
      </p:sp>
      <p:sp>
        <p:nvSpPr>
          <p:cNvPr id="5" name="Date Placeholder 4"/>
          <p:cNvSpPr>
            <a:spLocks noGrp="1"/>
          </p:cNvSpPr>
          <p:nvPr>
            <p:ph type="dt" sz="half" idx="10"/>
          </p:nvPr>
        </p:nvSpPr>
        <p:spPr/>
        <p:txBody>
          <a:bodyPr/>
          <a:lstStyle/>
          <a:p>
            <a:fld id="{A66C3BD8-7AD7-4C7F-A651-4BE5A7E5546B}" type="datetime1">
              <a:rPr lang="en-CA" smtClean="0"/>
              <a:t>2021-06-29</a:t>
            </a:fld>
            <a:endParaRPr lang="en-CA" dirty="0"/>
          </a:p>
        </p:txBody>
      </p:sp>
    </p:spTree>
    <p:extLst>
      <p:ext uri="{BB962C8B-B14F-4D97-AF65-F5344CB8AC3E}">
        <p14:creationId xmlns:p14="http://schemas.microsoft.com/office/powerpoint/2010/main" val="422174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C9F54F-9F2A-4F7D-A786-811EBCF71B5D}" type="datetime1">
              <a:rPr lang="en-CA" smtClean="0"/>
              <a:t>2021-06-29</a:t>
            </a:fld>
            <a:endParaRPr lang="en-CA"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76AA15A-6AA9-4381-A536-1B1A65D2EB67}" type="slidenum">
              <a:rPr lang="en-CA" smtClean="0"/>
              <a:t>‹#›</a:t>
            </a:fld>
            <a:endParaRPr lang="en-CA" dirty="0"/>
          </a:p>
        </p:txBody>
      </p:sp>
    </p:spTree>
    <p:extLst>
      <p:ext uri="{BB962C8B-B14F-4D97-AF65-F5344CB8AC3E}">
        <p14:creationId xmlns:p14="http://schemas.microsoft.com/office/powerpoint/2010/main" val="352235900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FAD427A8-3B59-433E-BFD3-6741D4332A92}"/>
              </a:ext>
            </a:extLst>
          </p:cNvPr>
          <p:cNvSpPr>
            <a:spLocks noGrp="1"/>
          </p:cNvSpPr>
          <p:nvPr>
            <p:ph type="subTitle" idx="1"/>
          </p:nvPr>
        </p:nvSpPr>
        <p:spPr>
          <a:xfrm>
            <a:off x="1703512" y="2332101"/>
            <a:ext cx="6297613" cy="3185131"/>
          </a:xfrm>
        </p:spPr>
        <p:txBody>
          <a:bodyPr>
            <a:normAutofit/>
          </a:bodyPr>
          <a:lstStyle/>
          <a:p>
            <a:pPr algn="l"/>
            <a:r>
              <a:rPr lang="en-US" sz="4000" b="1" dirty="0">
                <a:solidFill>
                  <a:schemeClr val="accent2"/>
                </a:solidFill>
                <a:latin typeface="Calibri" panose="020F0502020204030204" pitchFamily="34" charset="0"/>
                <a:cs typeface="Calibri" panose="020F0502020204030204" pitchFamily="34" charset="0"/>
              </a:rPr>
              <a:t>A survival Guide for Chamberlanders </a:t>
            </a:r>
            <a:r>
              <a:rPr lang="en-US" sz="4400" b="1" dirty="0">
                <a:solidFill>
                  <a:schemeClr val="accent2"/>
                </a:solidFill>
                <a:latin typeface="Calibri" panose="020F0502020204030204" pitchFamily="34" charset="0"/>
                <a:cs typeface="Calibri" panose="020F0502020204030204" pitchFamily="34" charset="0"/>
              </a:rPr>
              <a:t>- </a:t>
            </a:r>
            <a:r>
              <a:rPr lang="en-US" sz="2400" b="1" dirty="0">
                <a:solidFill>
                  <a:schemeClr val="accent2"/>
                </a:solidFill>
                <a:latin typeface="Calibri" panose="020F0502020204030204" pitchFamily="34" charset="0"/>
                <a:cs typeface="Calibri" panose="020F0502020204030204" pitchFamily="34" charset="0"/>
              </a:rPr>
              <a:t>Governance 101</a:t>
            </a:r>
          </a:p>
          <a:p>
            <a:pPr algn="l"/>
            <a:endParaRPr lang="en-US" sz="4400" b="1" dirty="0">
              <a:solidFill>
                <a:schemeClr val="accent2"/>
              </a:solidFill>
              <a:latin typeface="Calibri" panose="020F0502020204030204" pitchFamily="34" charset="0"/>
              <a:cs typeface="Calibri" panose="020F0502020204030204" pitchFamily="34" charset="0"/>
            </a:endParaRPr>
          </a:p>
          <a:p>
            <a:pPr algn="l"/>
            <a:r>
              <a:rPr lang="en-US" sz="2000" b="1" dirty="0">
                <a:solidFill>
                  <a:schemeClr val="accent2"/>
                </a:solidFill>
                <a:latin typeface="Calibri" panose="020F0502020204030204" pitchFamily="34" charset="0"/>
                <a:cs typeface="Calibri" panose="020F0502020204030204" pitchFamily="34" charset="0"/>
              </a:rPr>
              <a:t>Tracy Acorn,</a:t>
            </a:r>
          </a:p>
          <a:p>
            <a:pPr algn="l"/>
            <a:r>
              <a:rPr lang="en-US" sz="2000" b="1" dirty="0">
                <a:solidFill>
                  <a:schemeClr val="accent2"/>
                </a:solidFill>
                <a:latin typeface="Calibri" panose="020F0502020204030204" pitchFamily="34" charset="0"/>
                <a:cs typeface="Calibri" panose="020F0502020204030204" pitchFamily="34" charset="0"/>
              </a:rPr>
              <a:t>Manager Chamber Services  </a:t>
            </a:r>
          </a:p>
        </p:txBody>
      </p:sp>
      <p:sp>
        <p:nvSpPr>
          <p:cNvPr id="4" name="Footer Placeholder 3"/>
          <p:cNvSpPr>
            <a:spLocks noGrp="1"/>
          </p:cNvSpPr>
          <p:nvPr>
            <p:ph type="ftr" sz="quarter" idx="11"/>
          </p:nvPr>
        </p:nvSpPr>
        <p:spPr/>
        <p:txBody>
          <a:bodyPr/>
          <a:lstStyle/>
          <a:p>
            <a:r>
              <a:rPr lang="en-CA" dirty="0"/>
              <a:t>May 2019</a:t>
            </a:r>
          </a:p>
        </p:txBody>
      </p:sp>
      <p:sp>
        <p:nvSpPr>
          <p:cNvPr id="7" name="Slide Number Placeholder 6"/>
          <p:cNvSpPr>
            <a:spLocks noGrp="1"/>
          </p:cNvSpPr>
          <p:nvPr>
            <p:ph type="sldNum" sz="quarter" idx="12"/>
          </p:nvPr>
        </p:nvSpPr>
        <p:spPr/>
        <p:txBody>
          <a:bodyPr/>
          <a:lstStyle/>
          <a:p>
            <a:fld id="{876AA15A-6AA9-4381-A536-1B1A65D2EB67}" type="slidenum">
              <a:rPr lang="en-CA" smtClean="0"/>
              <a:t>1</a:t>
            </a:fld>
            <a:endParaRPr lang="en-CA" dirty="0"/>
          </a:p>
        </p:txBody>
      </p:sp>
      <p:pic>
        <p:nvPicPr>
          <p:cNvPr id="12" name="Picture 11">
            <a:extLst>
              <a:ext uri="{FF2B5EF4-FFF2-40B4-BE49-F238E27FC236}">
                <a16:creationId xmlns:a16="http://schemas.microsoft.com/office/drawing/2014/main" id="{2A26CD5D-73D2-4B2B-B091-7C4C536FC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456" y="245537"/>
            <a:ext cx="2195735" cy="1562434"/>
          </a:xfrm>
          <a:prstGeom prst="rect">
            <a:avLst/>
          </a:prstGeom>
        </p:spPr>
      </p:pic>
    </p:spTree>
    <p:extLst>
      <p:ext uri="{BB962C8B-B14F-4D97-AF65-F5344CB8AC3E}">
        <p14:creationId xmlns:p14="http://schemas.microsoft.com/office/powerpoint/2010/main" val="3246894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876AA15A-6AA9-4381-A536-1B1A65D2EB67}" type="slidenum">
              <a:rPr lang="en-CA" smtClean="0"/>
              <a:t>10</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3" y="139830"/>
            <a:ext cx="2195735" cy="1562434"/>
          </a:xfrm>
          <a:prstGeom prst="rect">
            <a:avLst/>
          </a:prstGeom>
        </p:spPr>
      </p:pic>
      <p:sp>
        <p:nvSpPr>
          <p:cNvPr id="15" name="TextBox 14">
            <a:extLst>
              <a:ext uri="{FF2B5EF4-FFF2-40B4-BE49-F238E27FC236}">
                <a16:creationId xmlns:a16="http://schemas.microsoft.com/office/drawing/2014/main" id="{F5A698A9-50DD-4E89-87FB-504F6626C988}"/>
              </a:ext>
            </a:extLst>
          </p:cNvPr>
          <p:cNvSpPr txBox="1"/>
          <p:nvPr/>
        </p:nvSpPr>
        <p:spPr>
          <a:xfrm>
            <a:off x="1847528" y="2420888"/>
            <a:ext cx="10225136" cy="2646878"/>
          </a:xfrm>
          <a:prstGeom prst="rect">
            <a:avLst/>
          </a:prstGeom>
          <a:noFill/>
        </p:spPr>
        <p:txBody>
          <a:bodyPr wrap="square" rtlCol="0">
            <a:spAutoFit/>
          </a:bodyPr>
          <a:lstStyle/>
          <a:p>
            <a:r>
              <a:rPr lang="en-US" sz="3600" b="1" dirty="0">
                <a:solidFill>
                  <a:schemeClr val="accent2"/>
                </a:solidFill>
                <a:latin typeface="Calibri" panose="020F0502020204030204" pitchFamily="34" charset="0"/>
                <a:cs typeface="Calibri" panose="020F0502020204030204" pitchFamily="34" charset="0"/>
              </a:rPr>
              <a:t>How is your Chamber Incorporated?</a:t>
            </a:r>
          </a:p>
          <a:p>
            <a:endParaRPr lang="en-US" sz="2800" dirty="0">
              <a:solidFill>
                <a:schemeClr val="accent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800" dirty="0">
                <a:solidFill>
                  <a:schemeClr val="accent1"/>
                </a:solidFill>
                <a:latin typeface="Calibri" panose="020F0502020204030204" pitchFamily="34" charset="0"/>
                <a:cs typeface="Calibri" panose="020F0502020204030204" pitchFamily="34" charset="0"/>
              </a:rPr>
              <a:t>Why does this matter?</a:t>
            </a:r>
          </a:p>
          <a:p>
            <a:pPr marL="457200" indent="-457200">
              <a:buFont typeface="Wingdings" panose="05000000000000000000" pitchFamily="2" charset="2"/>
              <a:buChar char="Ø"/>
            </a:pPr>
            <a:r>
              <a:rPr lang="en-US" sz="2800" dirty="0">
                <a:solidFill>
                  <a:schemeClr val="accent1"/>
                </a:solidFill>
                <a:latin typeface="Calibri" panose="020F0502020204030204" pitchFamily="34" charset="0"/>
                <a:cs typeface="Calibri" panose="020F0502020204030204" pitchFamily="34" charset="0"/>
              </a:rPr>
              <a:t>What do you need to know?</a:t>
            </a:r>
          </a:p>
          <a:p>
            <a:pPr marL="457200" indent="-457200">
              <a:buFont typeface="Wingdings" panose="05000000000000000000" pitchFamily="2" charset="2"/>
              <a:buChar char="Ø"/>
            </a:pPr>
            <a:r>
              <a:rPr lang="en-US" sz="2800" dirty="0">
                <a:solidFill>
                  <a:schemeClr val="accent1"/>
                </a:solidFill>
                <a:latin typeface="Calibri" panose="020F0502020204030204" pitchFamily="34" charset="0"/>
                <a:cs typeface="Calibri" panose="020F0502020204030204" pitchFamily="34" charset="0"/>
              </a:rPr>
              <a:t>BOTA and Societies Act</a:t>
            </a:r>
          </a:p>
          <a:p>
            <a:endParaRPr lang="en-US" dirty="0"/>
          </a:p>
        </p:txBody>
      </p:sp>
    </p:spTree>
    <p:extLst>
      <p:ext uri="{BB962C8B-B14F-4D97-AF65-F5344CB8AC3E}">
        <p14:creationId xmlns:p14="http://schemas.microsoft.com/office/powerpoint/2010/main" val="113589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876AA15A-6AA9-4381-A536-1B1A65D2EB67}" type="slidenum">
              <a:rPr lang="en-CA" smtClean="0"/>
              <a:t>11</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3" y="139830"/>
            <a:ext cx="2195735" cy="1562434"/>
          </a:xfrm>
          <a:prstGeom prst="rect">
            <a:avLst/>
          </a:prstGeom>
        </p:spPr>
      </p:pic>
      <p:sp>
        <p:nvSpPr>
          <p:cNvPr id="15" name="TextBox 14">
            <a:extLst>
              <a:ext uri="{FF2B5EF4-FFF2-40B4-BE49-F238E27FC236}">
                <a16:creationId xmlns:a16="http://schemas.microsoft.com/office/drawing/2014/main" id="{F5A698A9-50DD-4E89-87FB-504F6626C988}"/>
              </a:ext>
            </a:extLst>
          </p:cNvPr>
          <p:cNvSpPr txBox="1"/>
          <p:nvPr/>
        </p:nvSpPr>
        <p:spPr>
          <a:xfrm>
            <a:off x="551384" y="1745425"/>
            <a:ext cx="9865096" cy="5232202"/>
          </a:xfrm>
          <a:prstGeom prst="rect">
            <a:avLst/>
          </a:prstGeom>
          <a:noFill/>
        </p:spPr>
        <p:txBody>
          <a:bodyPr wrap="square" rtlCol="0">
            <a:spAutoFit/>
          </a:bodyPr>
          <a:lstStyle/>
          <a:p>
            <a:r>
              <a:rPr lang="en-US" sz="3200" b="1" dirty="0">
                <a:solidFill>
                  <a:schemeClr val="accent2"/>
                </a:solidFill>
                <a:latin typeface="Calibri" panose="020F0502020204030204" pitchFamily="34" charset="0"/>
                <a:cs typeface="Calibri" panose="020F0502020204030204" pitchFamily="34" charset="0"/>
              </a:rPr>
              <a:t>Mission and Vision Statements and Why do they matter?</a:t>
            </a:r>
          </a:p>
          <a:p>
            <a:endParaRPr lang="en-US" sz="3200" b="1" dirty="0">
              <a:solidFill>
                <a:schemeClr val="accent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800" dirty="0">
                <a:solidFill>
                  <a:schemeClr val="accent1"/>
                </a:solidFill>
                <a:latin typeface="Calibri" panose="020F0502020204030204" pitchFamily="34" charset="0"/>
                <a:cs typeface="Calibri" panose="020F0502020204030204" pitchFamily="34" charset="0"/>
              </a:rPr>
              <a:t>Mission statements focus on today and what your chamber does to achieve it. Answers the What, Who and How? </a:t>
            </a:r>
          </a:p>
          <a:p>
            <a:endParaRPr lang="en-US" sz="2800" dirty="0">
              <a:solidFill>
                <a:schemeClr val="accent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800" dirty="0">
                <a:solidFill>
                  <a:schemeClr val="accent1"/>
                </a:solidFill>
                <a:latin typeface="Calibri" panose="020F0502020204030204" pitchFamily="34" charset="0"/>
                <a:cs typeface="Calibri" panose="020F0502020204030204" pitchFamily="34" charset="0"/>
              </a:rPr>
              <a:t>Visions statements focus on tomorrow and what your chamber wants to become. Speaks to aspirations, who and what are we aspiring to change and what problem are we solving? </a:t>
            </a:r>
          </a:p>
          <a:p>
            <a:endParaRPr lang="en-US" sz="2800" dirty="0">
              <a:solidFill>
                <a:schemeClr val="accent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800" dirty="0">
                <a:solidFill>
                  <a:schemeClr val="accent1"/>
                </a:solidFill>
                <a:latin typeface="Calibri" panose="020F0502020204030204" pitchFamily="34" charset="0"/>
                <a:cs typeface="Calibri" panose="020F0502020204030204" pitchFamily="34" charset="0"/>
              </a:rPr>
              <a:t>Values statements define the ethics of your chamber. </a:t>
            </a:r>
          </a:p>
          <a:p>
            <a:endParaRPr lang="en-US" sz="2800" dirty="0">
              <a:solidFill>
                <a:schemeClr val="accent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24986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9944" y="1441824"/>
            <a:ext cx="7772400" cy="3096344"/>
          </a:xfrm>
        </p:spPr>
        <p:txBody>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5" name="Slide Number Placeholder 4"/>
          <p:cNvSpPr>
            <a:spLocks noGrp="1"/>
          </p:cNvSpPr>
          <p:nvPr>
            <p:ph type="sldNum" sz="quarter" idx="12"/>
          </p:nvPr>
        </p:nvSpPr>
        <p:spPr/>
        <p:txBody>
          <a:bodyPr/>
          <a:lstStyle/>
          <a:p>
            <a:fld id="{876AA15A-6AA9-4381-A536-1B1A65D2EB67}" type="slidenum">
              <a:rPr lang="en-CA" smtClean="0"/>
              <a:t>12</a:t>
            </a:fld>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05" y="312629"/>
            <a:ext cx="2195735" cy="1562434"/>
          </a:xfrm>
          <a:prstGeom prst="rect">
            <a:avLst/>
          </a:prstGeom>
        </p:spPr>
      </p:pic>
      <p:sp>
        <p:nvSpPr>
          <p:cNvPr id="10" name="Down Arrow Callout 9"/>
          <p:cNvSpPr/>
          <p:nvPr/>
        </p:nvSpPr>
        <p:spPr>
          <a:xfrm>
            <a:off x="4931884" y="1631705"/>
            <a:ext cx="1584176" cy="64807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Membership</a:t>
            </a:r>
          </a:p>
        </p:txBody>
      </p:sp>
      <p:sp>
        <p:nvSpPr>
          <p:cNvPr id="12" name="Flowchart: Process 11"/>
          <p:cNvSpPr/>
          <p:nvPr/>
        </p:nvSpPr>
        <p:spPr>
          <a:xfrm>
            <a:off x="5009885" y="2417146"/>
            <a:ext cx="1428172" cy="2880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Elects</a:t>
            </a:r>
          </a:p>
        </p:txBody>
      </p:sp>
      <p:cxnSp>
        <p:nvCxnSpPr>
          <p:cNvPr id="14" name="Straight Arrow Connector 13"/>
          <p:cNvCxnSpPr/>
          <p:nvPr/>
        </p:nvCxnSpPr>
        <p:spPr>
          <a:xfrm>
            <a:off x="5708078" y="2767159"/>
            <a:ext cx="0" cy="338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5009885" y="3166301"/>
            <a:ext cx="1428172" cy="46312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Board</a:t>
            </a:r>
          </a:p>
        </p:txBody>
      </p:sp>
      <p:cxnSp>
        <p:nvCxnSpPr>
          <p:cNvPr id="25" name="Straight Arrow Connector 24"/>
          <p:cNvCxnSpPr/>
          <p:nvPr/>
        </p:nvCxnSpPr>
        <p:spPr>
          <a:xfrm>
            <a:off x="6540803" y="3397864"/>
            <a:ext cx="28803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Flowchart: Process 28"/>
          <p:cNvSpPr/>
          <p:nvPr/>
        </p:nvSpPr>
        <p:spPr>
          <a:xfrm>
            <a:off x="6960096" y="2964686"/>
            <a:ext cx="1765568" cy="9025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Policy/Goals</a:t>
            </a:r>
          </a:p>
          <a:p>
            <a:pPr algn="ctr"/>
            <a:r>
              <a:rPr lang="en-CA" sz="1100" dirty="0"/>
              <a:t>Investigate &amp;recommend action</a:t>
            </a:r>
          </a:p>
        </p:txBody>
      </p:sp>
      <p:sp>
        <p:nvSpPr>
          <p:cNvPr id="30" name="Flowchart: Process 29"/>
          <p:cNvSpPr/>
          <p:nvPr/>
        </p:nvSpPr>
        <p:spPr>
          <a:xfrm>
            <a:off x="2999656" y="2963666"/>
            <a:ext cx="1428172" cy="8952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Appoints</a:t>
            </a:r>
          </a:p>
          <a:p>
            <a:pPr algn="ctr"/>
            <a:r>
              <a:rPr lang="en-CA" sz="1400" dirty="0"/>
              <a:t>Committees &amp; Task Forces</a:t>
            </a:r>
          </a:p>
        </p:txBody>
      </p:sp>
      <p:cxnSp>
        <p:nvCxnSpPr>
          <p:cNvPr id="31" name="Straight Arrow Connector 30"/>
          <p:cNvCxnSpPr/>
          <p:nvPr/>
        </p:nvCxnSpPr>
        <p:spPr>
          <a:xfrm>
            <a:off x="4549069" y="3402028"/>
            <a:ext cx="28803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723972" y="3723621"/>
            <a:ext cx="1" cy="270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Flowchart: Process 41"/>
          <p:cNvSpPr/>
          <p:nvPr/>
        </p:nvSpPr>
        <p:spPr>
          <a:xfrm>
            <a:off x="4883135" y="4077072"/>
            <a:ext cx="1765568" cy="9025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Executive Director </a:t>
            </a:r>
          </a:p>
          <a:p>
            <a:pPr algn="ctr"/>
            <a:r>
              <a:rPr lang="en-CA" sz="1100" dirty="0"/>
              <a:t>&amp; Suport Staff</a:t>
            </a:r>
          </a:p>
        </p:txBody>
      </p:sp>
      <p:sp>
        <p:nvSpPr>
          <p:cNvPr id="60" name="TextBox 59"/>
          <p:cNvSpPr txBox="1"/>
          <p:nvPr/>
        </p:nvSpPr>
        <p:spPr>
          <a:xfrm>
            <a:off x="2917998" y="5438584"/>
            <a:ext cx="6120680" cy="646331"/>
          </a:xfrm>
          <a:prstGeom prst="rect">
            <a:avLst/>
          </a:prstGeom>
          <a:noFill/>
        </p:spPr>
        <p:txBody>
          <a:bodyPr wrap="square" rtlCol="0">
            <a:spAutoFit/>
          </a:bodyPr>
          <a:lstStyle/>
          <a:p>
            <a:r>
              <a:rPr lang="en-CA" dirty="0">
                <a:solidFill>
                  <a:schemeClr val="accent2"/>
                </a:solidFill>
                <a:latin typeface="Calibri" panose="020F0502020204030204" pitchFamily="34" charset="0"/>
                <a:cs typeface="Calibri" panose="020F0502020204030204" pitchFamily="34" charset="0"/>
              </a:rPr>
              <a:t>Your Staff carry out initiatives, investigate and recommend actions to be decided on by the board. </a:t>
            </a:r>
          </a:p>
        </p:txBody>
      </p:sp>
      <p:sp>
        <p:nvSpPr>
          <p:cNvPr id="17" name="Right Arrow 16"/>
          <p:cNvSpPr/>
          <p:nvPr/>
        </p:nvSpPr>
        <p:spPr>
          <a:xfrm>
            <a:off x="6792011" y="1632747"/>
            <a:ext cx="11427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Approves</a:t>
            </a:r>
          </a:p>
        </p:txBody>
      </p:sp>
      <p:sp>
        <p:nvSpPr>
          <p:cNvPr id="19" name="Oval 18"/>
          <p:cNvSpPr/>
          <p:nvPr/>
        </p:nvSpPr>
        <p:spPr>
          <a:xfrm>
            <a:off x="8185604" y="1531201"/>
            <a:ext cx="1368152" cy="1130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Bylaws</a:t>
            </a:r>
          </a:p>
        </p:txBody>
      </p:sp>
    </p:spTree>
    <p:extLst>
      <p:ext uri="{BB962C8B-B14F-4D97-AF65-F5344CB8AC3E}">
        <p14:creationId xmlns:p14="http://schemas.microsoft.com/office/powerpoint/2010/main" val="78126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768764">
            <a:off x="-321267" y="3939878"/>
            <a:ext cx="5758408" cy="812303"/>
          </a:xfrm>
        </p:spPr>
        <p:txBody>
          <a:bodyPr>
            <a:normAutofit fontScale="90000"/>
          </a:bodyPr>
          <a:lstStyle/>
          <a:p>
            <a:pPr algn="ctr"/>
            <a:r>
              <a:rPr lang="en-CA" dirty="0">
                <a:solidFill>
                  <a:srgbClr val="336699"/>
                </a:solidFill>
                <a:latin typeface="Californian FB" panose="0207040306080B030204" pitchFamily="18" charset="0"/>
              </a:rPr>
              <a:t>Governance Tools</a:t>
            </a:r>
          </a:p>
        </p:txBody>
      </p:sp>
      <p:sp>
        <p:nvSpPr>
          <p:cNvPr id="24" name="Subtitle 23"/>
          <p:cNvSpPr>
            <a:spLocks noGrp="1"/>
          </p:cNvSpPr>
          <p:nvPr>
            <p:ph type="subTitle" idx="1"/>
          </p:nvPr>
        </p:nvSpPr>
        <p:spPr>
          <a:xfrm>
            <a:off x="6240016" y="3501008"/>
            <a:ext cx="1050854" cy="50509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bg1"/>
                </a:solidFill>
                <a:latin typeface="Californian FB" panose="0207040306080B030204" pitchFamily="18" charset="0"/>
              </a:rPr>
              <a:t>Policies</a:t>
            </a:r>
          </a:p>
        </p:txBody>
      </p:sp>
      <p:sp>
        <p:nvSpPr>
          <p:cNvPr id="7" name="Slide Number Placeholder 6"/>
          <p:cNvSpPr>
            <a:spLocks noGrp="1"/>
          </p:cNvSpPr>
          <p:nvPr>
            <p:ph type="sldNum" sz="quarter" idx="12"/>
          </p:nvPr>
        </p:nvSpPr>
        <p:spPr/>
        <p:txBody>
          <a:bodyPr/>
          <a:lstStyle/>
          <a:p>
            <a:fld id="{876AA15A-6AA9-4381-A536-1B1A65D2EB67}" type="slidenum">
              <a:rPr lang="en-CA" smtClean="0"/>
              <a:t>13</a:t>
            </a:fld>
            <a:endParaRPr lang="en-CA" dirty="0"/>
          </a:p>
        </p:txBody>
      </p:sp>
      <p:cxnSp>
        <p:nvCxnSpPr>
          <p:cNvPr id="9" name="Elbow Connector 8"/>
          <p:cNvCxnSpPr/>
          <p:nvPr/>
        </p:nvCxnSpPr>
        <p:spPr>
          <a:xfrm>
            <a:off x="4702696" y="2260754"/>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5591944" y="3175154"/>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6474086" y="4089554"/>
            <a:ext cx="1322206" cy="9144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16060" y="2260754"/>
            <a:ext cx="1231541"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Flowchart: Alternate Process 21"/>
          <p:cNvSpPr/>
          <p:nvPr/>
        </p:nvSpPr>
        <p:spPr>
          <a:xfrm>
            <a:off x="3619837" y="1556971"/>
            <a:ext cx="1296144" cy="6480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bg1"/>
                </a:solidFill>
                <a:latin typeface="Californian FB" panose="0207040306080B030204" pitchFamily="18" charset="0"/>
              </a:rPr>
              <a:t>Board of Trade or Societies Act </a:t>
            </a:r>
          </a:p>
        </p:txBody>
      </p:sp>
      <p:sp>
        <p:nvSpPr>
          <p:cNvPr id="23" name="Flowchart: Alternate Process 22"/>
          <p:cNvSpPr/>
          <p:nvPr/>
        </p:nvSpPr>
        <p:spPr>
          <a:xfrm>
            <a:off x="5294300" y="2586088"/>
            <a:ext cx="754844" cy="4680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latin typeface="Californian FB" panose="0207040306080B030204" pitchFamily="18" charset="0"/>
              </a:rPr>
              <a:t>Bylaws</a:t>
            </a:r>
          </a:p>
        </p:txBody>
      </p:sp>
      <p:sp>
        <p:nvSpPr>
          <p:cNvPr id="25" name="Subtitle 23"/>
          <p:cNvSpPr txBox="1">
            <a:spLocks/>
          </p:cNvSpPr>
          <p:nvPr/>
        </p:nvSpPr>
        <p:spPr>
          <a:xfrm>
            <a:off x="7392144" y="4294205"/>
            <a:ext cx="1368152" cy="50509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lt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lt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lt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lt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lt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lt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lt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lt1"/>
                </a:solidFill>
                <a:latin typeface="+mn-lt"/>
                <a:ea typeface="+mn-ea"/>
                <a:cs typeface="+mn-cs"/>
              </a:defRPr>
            </a:lvl9pPr>
            <a:extLst/>
          </a:lstStyle>
          <a:p>
            <a:pPr algn="ctr"/>
            <a:r>
              <a:rPr lang="en-CA" sz="1400" dirty="0">
                <a:solidFill>
                  <a:schemeClr val="bg1"/>
                </a:solidFill>
                <a:latin typeface="Californian FB" panose="0207040306080B030204" pitchFamily="18" charset="0"/>
              </a:rPr>
              <a:t>Procedures</a:t>
            </a:r>
          </a:p>
        </p:txBody>
      </p:sp>
      <p:cxnSp>
        <p:nvCxnSpPr>
          <p:cNvPr id="27" name="Straight Connector 26"/>
          <p:cNvCxnSpPr/>
          <p:nvPr/>
        </p:nvCxnSpPr>
        <p:spPr>
          <a:xfrm>
            <a:off x="7860196" y="5002771"/>
            <a:ext cx="1456234"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12024" y="2177865"/>
            <a:ext cx="3960440" cy="646331"/>
          </a:xfrm>
          <a:prstGeom prst="rect">
            <a:avLst/>
          </a:prstGeom>
          <a:noFill/>
        </p:spPr>
        <p:txBody>
          <a:bodyPr wrap="square" rtlCol="0">
            <a:spAutoFit/>
          </a:bodyPr>
          <a:lstStyle/>
          <a:p>
            <a:r>
              <a:rPr lang="en-CA" b="1" dirty="0">
                <a:solidFill>
                  <a:srgbClr val="336699"/>
                </a:solidFill>
              </a:rPr>
              <a:t>No item on a lower step can contradict anything above</a:t>
            </a:r>
          </a:p>
        </p:txBody>
      </p:sp>
      <p:pic>
        <p:nvPicPr>
          <p:cNvPr id="14" name="Picture 13">
            <a:extLst>
              <a:ext uri="{FF2B5EF4-FFF2-40B4-BE49-F238E27FC236}">
                <a16:creationId xmlns:a16="http://schemas.microsoft.com/office/drawing/2014/main" id="{CAAAFED5-6EBE-462F-9D84-D8EB8A293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116632"/>
            <a:ext cx="2195735" cy="1562434"/>
          </a:xfrm>
          <a:prstGeom prst="rect">
            <a:avLst/>
          </a:prstGeom>
        </p:spPr>
      </p:pic>
    </p:spTree>
    <p:extLst>
      <p:ext uri="{BB962C8B-B14F-4D97-AF65-F5344CB8AC3E}">
        <p14:creationId xmlns:p14="http://schemas.microsoft.com/office/powerpoint/2010/main" val="350991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422" y="260648"/>
            <a:ext cx="5040561" cy="812303"/>
          </a:xfrm>
        </p:spPr>
        <p:txBody>
          <a:bodyPr>
            <a:noAutofit/>
          </a:bodyPr>
          <a:lstStyle/>
          <a:p>
            <a:pPr algn="ctr"/>
            <a:r>
              <a:rPr lang="en-CA" sz="4000" b="1" dirty="0">
                <a:solidFill>
                  <a:schemeClr val="accent2"/>
                </a:solidFill>
                <a:latin typeface="Calibri" panose="020F0502020204030204" pitchFamily="34" charset="0"/>
                <a:cs typeface="Calibri" panose="020F0502020204030204" pitchFamily="34" charset="0"/>
              </a:rPr>
              <a:t>Bylaws, Shmylaws!! </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6AA15A-6AA9-4381-A536-1B1A65D2EB67}" type="slidenum">
              <a:rPr kumimoji="0" lang="en-CA"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EEA1DC71-C332-4941-AFD8-C1ED800388F0}"/>
              </a:ext>
            </a:extLst>
          </p:cNvPr>
          <p:cNvPicPr>
            <a:picLocks noChangeAspect="1"/>
          </p:cNvPicPr>
          <p:nvPr/>
        </p:nvPicPr>
        <p:blipFill>
          <a:blip r:embed="rId3"/>
          <a:stretch>
            <a:fillRect/>
          </a:stretch>
        </p:blipFill>
        <p:spPr>
          <a:xfrm>
            <a:off x="884884" y="1083714"/>
            <a:ext cx="6984776" cy="5513638"/>
          </a:xfrm>
          <a:prstGeom prst="rect">
            <a:avLst/>
          </a:prstGeom>
        </p:spPr>
      </p:pic>
    </p:spTree>
    <p:extLst>
      <p:ext uri="{BB962C8B-B14F-4D97-AF65-F5344CB8AC3E}">
        <p14:creationId xmlns:p14="http://schemas.microsoft.com/office/powerpoint/2010/main" val="3815603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6AA15A-6AA9-4381-A536-1B1A65D2EB67}" type="slidenum">
              <a:rPr lang="en-CA" smtClean="0"/>
              <a:t>15</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440" y="0"/>
            <a:ext cx="2195735" cy="1562434"/>
          </a:xfrm>
          <a:prstGeom prst="rect">
            <a:avLst/>
          </a:prstGeom>
        </p:spPr>
      </p:pic>
      <p:sp>
        <p:nvSpPr>
          <p:cNvPr id="12" name="TextBox 11">
            <a:extLst>
              <a:ext uri="{FF2B5EF4-FFF2-40B4-BE49-F238E27FC236}">
                <a16:creationId xmlns:a16="http://schemas.microsoft.com/office/drawing/2014/main" id="{97AAEFB9-4EA4-418D-BC25-51E16048FB76}"/>
              </a:ext>
            </a:extLst>
          </p:cNvPr>
          <p:cNvSpPr txBox="1"/>
          <p:nvPr/>
        </p:nvSpPr>
        <p:spPr>
          <a:xfrm flipH="1">
            <a:off x="911424" y="2151727"/>
            <a:ext cx="9865096" cy="3293209"/>
          </a:xfrm>
          <a:prstGeom prst="rect">
            <a:avLst/>
          </a:prstGeom>
          <a:noFill/>
        </p:spPr>
        <p:txBody>
          <a:bodyPr wrap="square" rtlCol="0">
            <a:spAutoFit/>
          </a:bodyPr>
          <a:lstStyle/>
          <a:p>
            <a:r>
              <a:rPr lang="en-US" sz="4000" b="1" dirty="0">
                <a:solidFill>
                  <a:schemeClr val="accent1">
                    <a:lumMod val="75000"/>
                  </a:schemeClr>
                </a:solidFill>
                <a:latin typeface="Calibri" panose="020F0502020204030204" pitchFamily="34" charset="0"/>
                <a:cs typeface="Calibri" panose="020F0502020204030204" pitchFamily="34" charset="0"/>
              </a:rPr>
              <a:t>Board of Directors </a:t>
            </a:r>
            <a:br>
              <a:rPr lang="en-US" sz="4000" b="1" dirty="0">
                <a:solidFill>
                  <a:schemeClr val="accent1">
                    <a:lumMod val="75000"/>
                  </a:schemeClr>
                </a:solidFill>
                <a:latin typeface="Calibri" panose="020F0502020204030204" pitchFamily="34" charset="0"/>
                <a:cs typeface="Calibri" panose="020F0502020204030204" pitchFamily="34" charset="0"/>
              </a:rPr>
            </a:br>
            <a:r>
              <a:rPr lang="en-US" sz="2800" b="1" dirty="0">
                <a:solidFill>
                  <a:schemeClr val="accent2"/>
                </a:solidFill>
                <a:latin typeface="Calibri" panose="020F0502020204030204" pitchFamily="34" charset="0"/>
                <a:cs typeface="Calibri" panose="020F0502020204030204" pitchFamily="34" charset="0"/>
              </a:rPr>
              <a:t>Working vs. Governance – is there really one kind of board?</a:t>
            </a:r>
          </a:p>
          <a:p>
            <a:endParaRPr lang="en-US" sz="2800" b="1" dirty="0">
              <a:solidFill>
                <a:schemeClr val="accent2"/>
              </a:solidFill>
              <a:latin typeface="Calibri" panose="020F0502020204030204" pitchFamily="34" charset="0"/>
              <a:cs typeface="Calibri" panose="020F0502020204030204" pitchFamily="34" charset="0"/>
            </a:endParaRPr>
          </a:p>
          <a:p>
            <a:r>
              <a:rPr lang="en-US" sz="2800" b="1" dirty="0">
                <a:solidFill>
                  <a:schemeClr val="accent2"/>
                </a:solidFill>
                <a:latin typeface="Calibri" panose="020F0502020204030204" pitchFamily="34" charset="0"/>
                <a:cs typeface="Calibri" panose="020F0502020204030204" pitchFamily="34" charset="0"/>
              </a:rPr>
              <a:t> </a:t>
            </a:r>
            <a:r>
              <a:rPr lang="en-US" sz="3200" b="1" dirty="0">
                <a:solidFill>
                  <a:schemeClr val="accent1"/>
                </a:solidFill>
                <a:latin typeface="Calibri" panose="020F0502020204030204" pitchFamily="34" charset="0"/>
                <a:cs typeface="Calibri" panose="020F0502020204030204" pitchFamily="34" charset="0"/>
              </a:rPr>
              <a:t>No, not completely - all boards “Work” </a:t>
            </a:r>
            <a:br>
              <a:rPr lang="en-US" sz="3200" b="1" dirty="0">
                <a:solidFill>
                  <a:schemeClr val="accent1"/>
                </a:solidFill>
                <a:latin typeface="Calibri" panose="020F0502020204030204" pitchFamily="34" charset="0"/>
                <a:cs typeface="Calibri" panose="020F0502020204030204" pitchFamily="34" charset="0"/>
              </a:rPr>
            </a:br>
            <a:r>
              <a:rPr lang="en-US" sz="3200" b="1" dirty="0">
                <a:solidFill>
                  <a:schemeClr val="accent1"/>
                </a:solidFill>
                <a:latin typeface="Calibri" panose="020F0502020204030204" pitchFamily="34" charset="0"/>
                <a:cs typeface="Calibri" panose="020F0502020204030204" pitchFamily="34" charset="0"/>
              </a:rPr>
              <a:t>on some level, but Governance is a MUST. </a:t>
            </a:r>
          </a:p>
          <a:p>
            <a:pPr algn="ctr"/>
            <a:br>
              <a:rPr lang="en-US" sz="3200" b="1" dirty="0">
                <a:solidFill>
                  <a:schemeClr val="accent2"/>
                </a:solidFill>
                <a:latin typeface="Calibri" panose="020F0502020204030204" pitchFamily="34" charset="0"/>
                <a:cs typeface="Calibri" panose="020F0502020204030204" pitchFamily="34" charset="0"/>
              </a:rPr>
            </a:br>
            <a:endParaRPr lang="en-CA" sz="1600" b="1" dirty="0">
              <a:solidFill>
                <a:schemeClr val="accent2"/>
              </a:solidFill>
              <a:highlight>
                <a:srgbClr val="0000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97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6AA15A-6AA9-4381-A536-1B1A65D2EB67}" type="slidenum">
              <a:rPr lang="en-CA" smtClean="0"/>
              <a:t>16</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440" y="0"/>
            <a:ext cx="2195735" cy="1562434"/>
          </a:xfrm>
          <a:prstGeom prst="rect">
            <a:avLst/>
          </a:prstGeom>
        </p:spPr>
      </p:pic>
      <p:sp>
        <p:nvSpPr>
          <p:cNvPr id="12" name="TextBox 11">
            <a:extLst>
              <a:ext uri="{FF2B5EF4-FFF2-40B4-BE49-F238E27FC236}">
                <a16:creationId xmlns:a16="http://schemas.microsoft.com/office/drawing/2014/main" id="{97AAEFB9-4EA4-418D-BC25-51E16048FB76}"/>
              </a:ext>
            </a:extLst>
          </p:cNvPr>
          <p:cNvSpPr txBox="1"/>
          <p:nvPr/>
        </p:nvSpPr>
        <p:spPr>
          <a:xfrm flipH="1">
            <a:off x="623392" y="1562434"/>
            <a:ext cx="9721080" cy="5386090"/>
          </a:xfrm>
          <a:prstGeom prst="rect">
            <a:avLst/>
          </a:prstGeom>
          <a:noFill/>
        </p:spPr>
        <p:txBody>
          <a:bodyPr wrap="square" rtlCol="0">
            <a:spAutoFit/>
          </a:bodyPr>
          <a:lstStyle/>
          <a:p>
            <a:endParaRPr lang="en-US" sz="2400" b="1" dirty="0">
              <a:solidFill>
                <a:schemeClr val="accent1"/>
              </a:solidFill>
              <a:latin typeface="Calibri" panose="020F0502020204030204" pitchFamily="34" charset="0"/>
              <a:cs typeface="Calibri" panose="020F0502020204030204" pitchFamily="34" charset="0"/>
            </a:endParaRPr>
          </a:p>
          <a:p>
            <a:r>
              <a:rPr lang="en-CA" sz="3200" b="1" dirty="0">
                <a:solidFill>
                  <a:schemeClr val="accent2"/>
                </a:solidFill>
                <a:latin typeface="Calibri" panose="020F0502020204030204" pitchFamily="34" charset="0"/>
                <a:cs typeface="Calibri" panose="020F0502020204030204" pitchFamily="34" charset="0"/>
              </a:rPr>
              <a:t>What’s the difference, you Ask?</a:t>
            </a:r>
          </a:p>
          <a:p>
            <a:r>
              <a:rPr lang="en-CA" sz="3200" b="1" dirty="0">
                <a:solidFill>
                  <a:srgbClr val="00B0F0"/>
                </a:solidFill>
                <a:latin typeface="Calibri" panose="020F0502020204030204" pitchFamily="34" charset="0"/>
                <a:cs typeface="Calibri" panose="020F0502020204030204" pitchFamily="34" charset="0"/>
              </a:rPr>
              <a:t>Activity</a:t>
            </a:r>
          </a:p>
          <a:p>
            <a:r>
              <a:rPr lang="en-CA" sz="1600" b="1" dirty="0">
                <a:solidFill>
                  <a:schemeClr val="accent2"/>
                </a:solidFill>
                <a:latin typeface="Calibri" panose="020F0502020204030204" pitchFamily="34" charset="0"/>
                <a:cs typeface="Calibri" panose="020F0502020204030204" pitchFamily="34" charset="0"/>
              </a:rPr>
              <a:t>What distinguishes a working board's involvement in a chambers operations or capitol needs, from what a board focused solely on the governing function does is simply the </a:t>
            </a:r>
            <a:r>
              <a:rPr lang="en-CA" sz="1600" b="1" i="1" dirty="0">
                <a:solidFill>
                  <a:schemeClr val="accent2"/>
                </a:solidFill>
                <a:latin typeface="Calibri" panose="020F0502020204030204" pitchFamily="34" charset="0"/>
                <a:cs typeface="Calibri" panose="020F0502020204030204" pitchFamily="34" charset="0"/>
              </a:rPr>
              <a:t>kind of activity</a:t>
            </a:r>
            <a:r>
              <a:rPr lang="en-CA" sz="1600" b="1" dirty="0">
                <a:solidFill>
                  <a:schemeClr val="accent2"/>
                </a:solidFill>
                <a:latin typeface="Calibri" panose="020F0502020204030204" pitchFamily="34" charset="0"/>
                <a:cs typeface="Calibri" panose="020F0502020204030204" pitchFamily="34" charset="0"/>
              </a:rPr>
              <a:t> undertaken by each.</a:t>
            </a:r>
          </a:p>
          <a:p>
            <a:endParaRPr lang="en-CA" sz="1600" b="1" dirty="0">
              <a:solidFill>
                <a:schemeClr val="accent2"/>
              </a:solidFill>
              <a:latin typeface="Calibri" panose="020F0502020204030204" pitchFamily="34" charset="0"/>
              <a:cs typeface="Calibri" panose="020F0502020204030204" pitchFamily="34" charset="0"/>
            </a:endParaRPr>
          </a:p>
          <a:p>
            <a:r>
              <a:rPr lang="en-CA" sz="1600" b="1" dirty="0">
                <a:solidFill>
                  <a:schemeClr val="accent1"/>
                </a:solidFill>
                <a:latin typeface="Calibri" panose="020F0502020204030204" pitchFamily="34" charset="0"/>
                <a:cs typeface="Calibri" panose="020F0502020204030204" pitchFamily="34" charset="0"/>
              </a:rPr>
              <a:t>Successful Boards do BOTH</a:t>
            </a:r>
          </a:p>
          <a:p>
            <a:r>
              <a:rPr lang="en-CA" sz="1600" b="1" dirty="0">
                <a:solidFill>
                  <a:schemeClr val="accent1"/>
                </a:solidFill>
                <a:latin typeface="Calibri" panose="020F0502020204030204" pitchFamily="34" charset="0"/>
                <a:cs typeface="Calibri" panose="020F0502020204030204" pitchFamily="34" charset="0"/>
              </a:rPr>
              <a:t>Governance is a must, it’s not an either or proposition</a:t>
            </a:r>
          </a:p>
          <a:p>
            <a:endParaRPr lang="en-CA" sz="1600" b="1" u="sng" dirty="0">
              <a:solidFill>
                <a:srgbClr val="00B0F0"/>
              </a:solidFill>
              <a:latin typeface="Calibri" panose="020F0502020204030204" pitchFamily="34" charset="0"/>
              <a:cs typeface="Calibri" panose="020F0502020204030204" pitchFamily="34" charset="0"/>
            </a:endParaRPr>
          </a:p>
          <a:p>
            <a:r>
              <a:rPr lang="en-CA" sz="2800" b="1" dirty="0">
                <a:solidFill>
                  <a:srgbClr val="3366CC"/>
                </a:solidFill>
                <a:latin typeface="Calibri" panose="020F0502020204030204" pitchFamily="34" charset="0"/>
                <a:cs typeface="Calibri" panose="020F0502020204030204" pitchFamily="34" charset="0"/>
              </a:rPr>
              <a:t>% 0f time </a:t>
            </a:r>
            <a:r>
              <a:rPr lang="en-CA" sz="1600" b="1" dirty="0">
                <a:solidFill>
                  <a:srgbClr val="3366CC"/>
                </a:solidFill>
                <a:latin typeface="Calibri" panose="020F0502020204030204" pitchFamily="34" charset="0"/>
                <a:cs typeface="Calibri" panose="020F0502020204030204" pitchFamily="34" charset="0"/>
              </a:rPr>
              <a:t>staff, (when lucky enough to he them) to help shape the dynamic.</a:t>
            </a:r>
          </a:p>
          <a:p>
            <a:r>
              <a:rPr lang="en-CA" sz="1600" b="1" dirty="0">
                <a:solidFill>
                  <a:srgbClr val="3366CC"/>
                </a:solidFill>
                <a:latin typeface="Calibri" panose="020F0502020204030204" pitchFamily="34" charset="0"/>
                <a:cs typeface="Calibri" panose="020F0502020204030204" pitchFamily="34" charset="0"/>
              </a:rPr>
              <a:t>A working board should set their agendas putting the governance segment first. If the staff levels or </a:t>
            </a:r>
            <a:br>
              <a:rPr lang="en-CA" sz="1600" b="1" dirty="0">
                <a:solidFill>
                  <a:srgbClr val="3366CC"/>
                </a:solidFill>
                <a:latin typeface="Calibri" panose="020F0502020204030204" pitchFamily="34" charset="0"/>
                <a:cs typeface="Calibri" panose="020F0502020204030204" pitchFamily="34" charset="0"/>
              </a:rPr>
            </a:br>
            <a:r>
              <a:rPr lang="en-CA" sz="1600" b="1" dirty="0">
                <a:solidFill>
                  <a:srgbClr val="3366CC"/>
                </a:solidFill>
                <a:latin typeface="Calibri" panose="020F0502020204030204" pitchFamily="34" charset="0"/>
                <a:cs typeface="Calibri" panose="020F0502020204030204" pitchFamily="34" charset="0"/>
              </a:rPr>
              <a:t>“In the Weeds” operations, come first it can be quite challenging to shift to the more strategic view that’s necessary to make good governing decisions. It's generally easier to shift "down" than "up“!</a:t>
            </a:r>
          </a:p>
          <a:p>
            <a:r>
              <a:rPr lang="en-CA" sz="1600" b="1" dirty="0">
                <a:solidFill>
                  <a:srgbClr val="3366CC"/>
                </a:solidFill>
                <a:latin typeface="Calibri" panose="020F0502020204030204" pitchFamily="34" charset="0"/>
                <a:cs typeface="Calibri" panose="020F0502020204030204" pitchFamily="34" charset="0"/>
              </a:rPr>
              <a:t> </a:t>
            </a:r>
          </a:p>
          <a:p>
            <a:r>
              <a:rPr lang="en-CA" sz="1600" b="1" dirty="0">
                <a:solidFill>
                  <a:srgbClr val="3366CC"/>
                </a:solidFill>
                <a:latin typeface="Calibri" panose="020F0502020204030204" pitchFamily="34" charset="0"/>
                <a:cs typeface="Calibri" panose="020F0502020204030204" pitchFamily="34" charset="0"/>
              </a:rPr>
              <a:t>A good board understands that the “Work” has to happen while they strategically move towards a more governance focus.</a:t>
            </a:r>
          </a:p>
          <a:p>
            <a:endParaRPr lang="en-CA" b="1" dirty="0">
              <a:solidFill>
                <a:schemeClr val="accent2"/>
              </a:solidFill>
              <a:latin typeface="Calibri" panose="020F0502020204030204" pitchFamily="34" charset="0"/>
              <a:cs typeface="Calibri" panose="020F0502020204030204" pitchFamily="34" charset="0"/>
            </a:endParaRPr>
          </a:p>
          <a:p>
            <a:r>
              <a:rPr lang="en-CA" b="1" dirty="0">
                <a:solidFill>
                  <a:schemeClr val="accent2"/>
                </a:solidFill>
                <a:latin typeface="Calibri" panose="020F0502020204030204" pitchFamily="34" charset="0"/>
                <a:cs typeface="Calibri" panose="020F0502020204030204" pitchFamily="34" charset="0"/>
              </a:rPr>
              <a:t>  </a:t>
            </a:r>
            <a:r>
              <a:rPr lang="en-US" b="1" dirty="0">
                <a:solidFill>
                  <a:schemeClr val="accent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4630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644" y="2166281"/>
            <a:ext cx="9433048" cy="829860"/>
          </a:xfrm>
        </p:spPr>
        <p:txBody>
          <a:bodyPr>
            <a:noAutofit/>
          </a:bodyPr>
          <a:lstStyle/>
          <a:p>
            <a:pPr algn="ctr"/>
            <a:r>
              <a:rPr lang="en-CA" sz="3600" dirty="0">
                <a:solidFill>
                  <a:srgbClr val="3366CC"/>
                </a:solidFill>
                <a:latin typeface="Calibri" panose="020F0502020204030204" pitchFamily="34" charset="0"/>
                <a:cs typeface="Calibri" panose="020F0502020204030204" pitchFamily="34" charset="0"/>
              </a:rPr>
              <a:t>Your Chamber is a business so what's your plan? </a:t>
            </a:r>
          </a:p>
        </p:txBody>
      </p:sp>
      <p:sp>
        <p:nvSpPr>
          <p:cNvPr id="3" name="Subtitle 2"/>
          <p:cNvSpPr>
            <a:spLocks noGrp="1"/>
          </p:cNvSpPr>
          <p:nvPr>
            <p:ph type="subTitle" idx="1"/>
          </p:nvPr>
        </p:nvSpPr>
        <p:spPr>
          <a:xfrm>
            <a:off x="1507968" y="3442890"/>
            <a:ext cx="7772400" cy="2462431"/>
          </a:xfrm>
        </p:spPr>
        <p:txBody>
          <a:bodyPr>
            <a:normAutofit fontScale="70000" lnSpcReduction="20000"/>
          </a:bodyPr>
          <a:lstStyle/>
          <a:p>
            <a:pPr algn="l"/>
            <a:r>
              <a:rPr lang="en-CA" sz="2800" b="1" dirty="0">
                <a:solidFill>
                  <a:schemeClr val="accent1"/>
                </a:solidFill>
                <a:latin typeface="Calibri" panose="020F0502020204030204" pitchFamily="34" charset="0"/>
                <a:cs typeface="Calibri" panose="020F0502020204030204" pitchFamily="34" charset="0"/>
              </a:rPr>
              <a:t>NFP refers only to your Chambers tax status and NOT your business plan </a:t>
            </a:r>
          </a:p>
          <a:p>
            <a:pPr algn="l"/>
            <a:r>
              <a:rPr lang="en-CA" sz="2800" b="1" dirty="0">
                <a:solidFill>
                  <a:schemeClr val="accent1"/>
                </a:solidFill>
                <a:latin typeface="Calibri" panose="020F0502020204030204" pitchFamily="34" charset="0"/>
                <a:cs typeface="Calibri" panose="020F0502020204030204" pitchFamily="34" charset="0"/>
              </a:rPr>
              <a:t>Everything you do should , </a:t>
            </a:r>
          </a:p>
          <a:p>
            <a:pPr marL="342900" indent="-342900" algn="l">
              <a:buFont typeface="Arial" panose="020B0604020202020204" pitchFamily="34" charset="0"/>
              <a:buChar char="•"/>
            </a:pPr>
            <a:r>
              <a:rPr lang="en-CA" sz="2800" b="1" dirty="0">
                <a:solidFill>
                  <a:schemeClr val="accent1"/>
                </a:solidFill>
                <a:latin typeface="Calibri" panose="020F0502020204030204" pitchFamily="34" charset="0"/>
                <a:cs typeface="Calibri" panose="020F0502020204030204" pitchFamily="34" charset="0"/>
              </a:rPr>
              <a:t>Make you MONEY</a:t>
            </a:r>
          </a:p>
          <a:p>
            <a:pPr marL="342900" indent="-342900" algn="l">
              <a:buFont typeface="Arial" panose="020B0604020202020204" pitchFamily="34" charset="0"/>
              <a:buChar char="•"/>
            </a:pPr>
            <a:r>
              <a:rPr lang="en-CA" sz="2800" b="1" dirty="0">
                <a:solidFill>
                  <a:schemeClr val="accent1"/>
                </a:solidFill>
                <a:latin typeface="Calibri" panose="020F0502020204030204" pitchFamily="34" charset="0"/>
                <a:cs typeface="Calibri" panose="020F0502020204030204" pitchFamily="34" charset="0"/>
              </a:rPr>
              <a:t>Make you FRIENDS</a:t>
            </a:r>
          </a:p>
          <a:p>
            <a:pPr marL="342900" indent="-342900" algn="l">
              <a:buFont typeface="Arial" panose="020B0604020202020204" pitchFamily="34" charset="0"/>
              <a:buChar char="•"/>
            </a:pPr>
            <a:r>
              <a:rPr lang="en-CA" sz="2800" b="1" dirty="0">
                <a:solidFill>
                  <a:schemeClr val="accent1"/>
                </a:solidFill>
                <a:latin typeface="Calibri" panose="020F0502020204030204" pitchFamily="34" charset="0"/>
                <a:cs typeface="Calibri" panose="020F0502020204030204" pitchFamily="34" charset="0"/>
              </a:rPr>
              <a:t>Make you FAMOUS </a:t>
            </a:r>
          </a:p>
          <a:p>
            <a:pPr marL="342900" indent="-342900" algn="l">
              <a:buFont typeface="Arial" panose="020B0604020202020204" pitchFamily="34" charset="0"/>
              <a:buChar char="•"/>
            </a:pPr>
            <a:r>
              <a:rPr lang="en-CA" sz="2800" b="1" dirty="0">
                <a:solidFill>
                  <a:schemeClr val="accent1"/>
                </a:solidFill>
                <a:latin typeface="Calibri" panose="020F0502020204030204" pitchFamily="34" charset="0"/>
                <a:cs typeface="Calibri" panose="020F0502020204030204" pitchFamily="34" charset="0"/>
              </a:rPr>
              <a:t>Goal 15-20% revenue on events and educational sessions </a:t>
            </a:r>
          </a:p>
          <a:p>
            <a:pPr algn="ctr"/>
            <a:endParaRPr lang="en-CA" sz="20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17</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3" y="139830"/>
            <a:ext cx="2195735" cy="1562434"/>
          </a:xfrm>
          <a:prstGeom prst="rect">
            <a:avLst/>
          </a:prstGeom>
        </p:spPr>
      </p:pic>
    </p:spTree>
    <p:extLst>
      <p:ext uri="{BB962C8B-B14F-4D97-AF65-F5344CB8AC3E}">
        <p14:creationId xmlns:p14="http://schemas.microsoft.com/office/powerpoint/2010/main" val="134237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350" y="1783869"/>
            <a:ext cx="6509591" cy="793395"/>
          </a:xfrm>
        </p:spPr>
        <p:txBody>
          <a:bodyPr>
            <a:noAutofit/>
          </a:bodyPr>
          <a:lstStyle/>
          <a:p>
            <a:pPr algn="ctr"/>
            <a:r>
              <a:rPr lang="en-CA" sz="3600" dirty="0">
                <a:latin typeface="Calibri" panose="020F0502020204030204" pitchFamily="34" charset="0"/>
                <a:cs typeface="Calibri" panose="020F0502020204030204" pitchFamily="34" charset="0"/>
              </a:rPr>
              <a:t>The Boards JOB </a:t>
            </a:r>
            <a:br>
              <a:rPr lang="en-CA" sz="3600" dirty="0">
                <a:latin typeface="Calibri" panose="020F0502020204030204" pitchFamily="34" charset="0"/>
                <a:cs typeface="Calibri" panose="020F0502020204030204" pitchFamily="34" charset="0"/>
              </a:rPr>
            </a:br>
            <a:r>
              <a:rPr lang="en-CA" sz="2800" dirty="0">
                <a:latin typeface="Calibri" panose="020F0502020204030204" pitchFamily="34" charset="0"/>
                <a:cs typeface="Calibri" panose="020F0502020204030204" pitchFamily="34" charset="0"/>
              </a:rPr>
              <a:t>(Yes you have one)</a:t>
            </a:r>
          </a:p>
        </p:txBody>
      </p:sp>
      <p:sp>
        <p:nvSpPr>
          <p:cNvPr id="3" name="Subtitle 2"/>
          <p:cNvSpPr>
            <a:spLocks noGrp="1"/>
          </p:cNvSpPr>
          <p:nvPr>
            <p:ph type="subTitle" idx="1"/>
          </p:nvPr>
        </p:nvSpPr>
        <p:spPr>
          <a:xfrm>
            <a:off x="2657539" y="2939623"/>
            <a:ext cx="1944216" cy="525796"/>
          </a:xfrm>
        </p:spPr>
        <p:txBody>
          <a:bodyPr>
            <a:normAutofit/>
          </a:bodyPr>
          <a:lstStyle/>
          <a:p>
            <a:pPr algn="l"/>
            <a:r>
              <a:rPr lang="en-CA" sz="2400" dirty="0">
                <a:solidFill>
                  <a:schemeClr val="accent2"/>
                </a:solidFill>
                <a:latin typeface="Californian FB" panose="0207040306080B030204" pitchFamily="18" charset="0"/>
              </a:rPr>
              <a:t>1. To DIRECT </a:t>
            </a:r>
          </a:p>
        </p:txBody>
      </p:sp>
      <p:sp>
        <p:nvSpPr>
          <p:cNvPr id="8" name="Slide Number Placeholder 7"/>
          <p:cNvSpPr>
            <a:spLocks noGrp="1"/>
          </p:cNvSpPr>
          <p:nvPr>
            <p:ph type="sldNum" sz="quarter" idx="12"/>
          </p:nvPr>
        </p:nvSpPr>
        <p:spPr/>
        <p:txBody>
          <a:bodyPr/>
          <a:lstStyle/>
          <a:p>
            <a:fld id="{876AA15A-6AA9-4381-A536-1B1A65D2EB67}" type="slidenum">
              <a:rPr lang="en-CA" smtClean="0"/>
              <a:t>18</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4" y="265893"/>
            <a:ext cx="2195735" cy="1562434"/>
          </a:xfrm>
          <a:prstGeom prst="rect">
            <a:avLst/>
          </a:prstGeom>
        </p:spPr>
      </p:pic>
      <p:sp>
        <p:nvSpPr>
          <p:cNvPr id="6" name="Subtitle 2"/>
          <p:cNvSpPr txBox="1">
            <a:spLocks/>
          </p:cNvSpPr>
          <p:nvPr/>
        </p:nvSpPr>
        <p:spPr>
          <a:xfrm>
            <a:off x="5895853" y="2974764"/>
            <a:ext cx="2592288" cy="669812"/>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CA" sz="2400" dirty="0">
                <a:solidFill>
                  <a:schemeClr val="accent2"/>
                </a:solidFill>
                <a:latin typeface="Californian FB" panose="0207040306080B030204" pitchFamily="18" charset="0"/>
              </a:rPr>
              <a:t>2. To PROTECT </a:t>
            </a:r>
          </a:p>
        </p:txBody>
      </p:sp>
      <p:sp>
        <p:nvSpPr>
          <p:cNvPr id="10" name="TextBox 9"/>
          <p:cNvSpPr txBox="1"/>
          <p:nvPr/>
        </p:nvSpPr>
        <p:spPr>
          <a:xfrm>
            <a:off x="2379604" y="3687496"/>
            <a:ext cx="6552728" cy="369332"/>
          </a:xfrm>
          <a:prstGeom prst="rect">
            <a:avLst/>
          </a:prstGeom>
          <a:noFill/>
        </p:spPr>
        <p:txBody>
          <a:bodyPr wrap="square" rtlCol="0">
            <a:spAutoFit/>
          </a:bodyPr>
          <a:lstStyle/>
          <a:p>
            <a:pPr algn="ctr"/>
            <a:r>
              <a:rPr lang="en-CA" dirty="0">
                <a:solidFill>
                  <a:schemeClr val="accent2"/>
                </a:solidFill>
              </a:rPr>
              <a:t>The Two dimensions of an effective board </a:t>
            </a:r>
          </a:p>
        </p:txBody>
      </p:sp>
      <p:sp>
        <p:nvSpPr>
          <p:cNvPr id="11" name="Trapezoid 10"/>
          <p:cNvSpPr/>
          <p:nvPr/>
        </p:nvSpPr>
        <p:spPr>
          <a:xfrm>
            <a:off x="2567608" y="4388668"/>
            <a:ext cx="1841105" cy="36004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SMART </a:t>
            </a:r>
          </a:p>
        </p:txBody>
      </p:sp>
      <p:sp>
        <p:nvSpPr>
          <p:cNvPr id="12" name="Trapezoid 11"/>
          <p:cNvSpPr/>
          <p:nvPr/>
        </p:nvSpPr>
        <p:spPr>
          <a:xfrm>
            <a:off x="6326020" y="4413146"/>
            <a:ext cx="1841105" cy="36004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HEALTHY</a:t>
            </a:r>
          </a:p>
        </p:txBody>
      </p:sp>
      <p:sp>
        <p:nvSpPr>
          <p:cNvPr id="9" name="TextBox 8"/>
          <p:cNvSpPr txBox="1"/>
          <p:nvPr/>
        </p:nvSpPr>
        <p:spPr>
          <a:xfrm>
            <a:off x="2228350" y="4995263"/>
            <a:ext cx="6336704" cy="738664"/>
          </a:xfrm>
          <a:prstGeom prst="rect">
            <a:avLst/>
          </a:prstGeom>
          <a:noFill/>
        </p:spPr>
        <p:txBody>
          <a:bodyPr wrap="square" rtlCol="0">
            <a:spAutoFit/>
          </a:bodyPr>
          <a:lstStyle/>
          <a:p>
            <a:r>
              <a:rPr lang="en-CA" sz="2400" dirty="0">
                <a:solidFill>
                  <a:srgbClr val="336699"/>
                </a:solidFill>
              </a:rPr>
              <a:t>Governance</a:t>
            </a:r>
            <a:r>
              <a:rPr lang="en-CA" dirty="0">
                <a:solidFill>
                  <a:srgbClr val="336699"/>
                </a:solidFill>
              </a:rPr>
              <a:t>- the board exercises it’s authority and direction over the Chamber on behalf of it’s members</a:t>
            </a:r>
          </a:p>
        </p:txBody>
      </p:sp>
    </p:spTree>
    <p:extLst>
      <p:ext uri="{BB962C8B-B14F-4D97-AF65-F5344CB8AC3E}">
        <p14:creationId xmlns:p14="http://schemas.microsoft.com/office/powerpoint/2010/main" val="377909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689" y="1242497"/>
            <a:ext cx="8551870" cy="648072"/>
          </a:xfrm>
        </p:spPr>
        <p:txBody>
          <a:bodyPr>
            <a:noAutofit/>
          </a:bodyPr>
          <a:lstStyle/>
          <a:p>
            <a:pPr algn="ctr"/>
            <a:r>
              <a:rPr lang="en-CA" sz="3600" b="1" dirty="0">
                <a:solidFill>
                  <a:schemeClr val="accent2"/>
                </a:solidFill>
                <a:latin typeface="Calibri" panose="020F0502020204030204" pitchFamily="34" charset="0"/>
                <a:cs typeface="Calibri" panose="020F0502020204030204" pitchFamily="34" charset="0"/>
              </a:rPr>
              <a:t>You are the Ambassadors for your Chamber</a:t>
            </a:r>
          </a:p>
        </p:txBody>
      </p:sp>
      <p:sp>
        <p:nvSpPr>
          <p:cNvPr id="3" name="Subtitle 2"/>
          <p:cNvSpPr>
            <a:spLocks noGrp="1"/>
          </p:cNvSpPr>
          <p:nvPr>
            <p:ph type="subTitle" idx="1"/>
          </p:nvPr>
        </p:nvSpPr>
        <p:spPr>
          <a:xfrm>
            <a:off x="1190115" y="2564904"/>
            <a:ext cx="7949018" cy="3311640"/>
          </a:xfrm>
          <a:ln>
            <a:noFill/>
          </a:ln>
        </p:spPr>
        <p:txBody>
          <a:bodyPr>
            <a:normAutofit/>
          </a:bodyPr>
          <a:lstStyle/>
          <a:p>
            <a:pPr algn="l"/>
            <a:endParaRPr lang="en-CA" sz="2400" dirty="0">
              <a:solidFill>
                <a:schemeClr val="accent4">
                  <a:lumMod val="75000"/>
                </a:schemeClr>
              </a:solidFill>
              <a:latin typeface="Californian FB" panose="0207040306080B030204" pitchFamily="18" charset="0"/>
            </a:endParaRPr>
          </a:p>
          <a:p>
            <a:pPr algn="ctr"/>
            <a:r>
              <a:rPr lang="en-CA" sz="2400" b="1" dirty="0">
                <a:solidFill>
                  <a:schemeClr val="accent1"/>
                </a:solidFill>
                <a:latin typeface="Calibri" panose="020F0502020204030204" pitchFamily="34" charset="0"/>
                <a:cs typeface="Calibri" panose="020F0502020204030204" pitchFamily="34" charset="0"/>
              </a:rPr>
              <a:t>Always have 2-3 questions or topics your board can discuss when opportunities arise. </a:t>
            </a:r>
          </a:p>
          <a:p>
            <a:pPr algn="ctr"/>
            <a:r>
              <a:rPr lang="en-CA" sz="2400" b="1" dirty="0">
                <a:solidFill>
                  <a:schemeClr val="accent1"/>
                </a:solidFill>
                <a:latin typeface="Calibri" panose="020F0502020204030204" pitchFamily="34" charset="0"/>
                <a:cs typeface="Calibri" panose="020F0502020204030204" pitchFamily="34" charset="0"/>
              </a:rPr>
              <a:t>This keeps you cohesive and relevant. </a:t>
            </a:r>
          </a:p>
          <a:p>
            <a:pPr algn="ctr"/>
            <a:r>
              <a:rPr lang="en-CA" sz="2400" b="1" dirty="0">
                <a:solidFill>
                  <a:schemeClr val="accent1"/>
                </a:solidFill>
                <a:latin typeface="Calibri" panose="020F0502020204030204" pitchFamily="34" charset="0"/>
                <a:cs typeface="Calibri" panose="020F0502020204030204" pitchFamily="34" charset="0"/>
              </a:rPr>
              <a:t>Questions need to be specific and not allow for yes or no answers. </a:t>
            </a:r>
          </a:p>
        </p:txBody>
      </p:sp>
      <p:sp>
        <p:nvSpPr>
          <p:cNvPr id="7" name="Slide Number Placeholder 6"/>
          <p:cNvSpPr>
            <a:spLocks noGrp="1"/>
          </p:cNvSpPr>
          <p:nvPr>
            <p:ph type="sldNum" sz="quarter" idx="12"/>
          </p:nvPr>
        </p:nvSpPr>
        <p:spPr/>
        <p:txBody>
          <a:bodyPr/>
          <a:lstStyle/>
          <a:p>
            <a:fld id="{876AA15A-6AA9-4381-A536-1B1A65D2EB67}" type="slidenum">
              <a:rPr lang="en-CA" smtClean="0"/>
              <a:t>19</a:t>
            </a:fld>
            <a:endParaRPr lang="en-CA" dirty="0"/>
          </a:p>
        </p:txBody>
      </p:sp>
    </p:spTree>
    <p:extLst>
      <p:ext uri="{BB962C8B-B14F-4D97-AF65-F5344CB8AC3E}">
        <p14:creationId xmlns:p14="http://schemas.microsoft.com/office/powerpoint/2010/main" val="253196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863" y="1757218"/>
            <a:ext cx="5758408" cy="812303"/>
          </a:xfrm>
        </p:spPr>
        <p:txBody>
          <a:bodyPr>
            <a:normAutofit fontScale="90000"/>
          </a:bodyPr>
          <a:lstStyle/>
          <a:p>
            <a:pPr algn="ctr"/>
            <a:r>
              <a:rPr lang="en-CA" dirty="0">
                <a:solidFill>
                  <a:schemeClr val="accent2"/>
                </a:solidFill>
                <a:effectLst/>
                <a:latin typeface="Californian FB" panose="0207040306080B030204" pitchFamily="18" charset="0"/>
              </a:rPr>
              <a:t>Topics</a:t>
            </a:r>
          </a:p>
        </p:txBody>
      </p:sp>
      <p:sp>
        <p:nvSpPr>
          <p:cNvPr id="3" name="Subtitle 2"/>
          <p:cNvSpPr>
            <a:spLocks noGrp="1"/>
          </p:cNvSpPr>
          <p:nvPr>
            <p:ph type="subTitle" idx="1"/>
          </p:nvPr>
        </p:nvSpPr>
        <p:spPr>
          <a:xfrm>
            <a:off x="1271464" y="2687179"/>
            <a:ext cx="3382144" cy="2462431"/>
          </a:xfrm>
        </p:spPr>
        <p:txBody>
          <a:bodyPr>
            <a:normAutofit/>
          </a:bodyPr>
          <a:lstStyle/>
          <a:p>
            <a:pPr marL="457200" indent="-457200" algn="l">
              <a:buFont typeface="Arial" panose="020B0604020202020204" pitchFamily="34" charset="0"/>
              <a:buChar char="•"/>
            </a:pPr>
            <a:r>
              <a:rPr lang="en-CA" sz="2300" b="1" dirty="0">
                <a:solidFill>
                  <a:schemeClr val="accent1">
                    <a:lumMod val="75000"/>
                  </a:schemeClr>
                </a:solidFill>
                <a:latin typeface="Calibri" panose="020F0502020204030204" pitchFamily="34" charset="0"/>
                <a:cs typeface="Calibri" panose="020F0502020204030204" pitchFamily="34" charset="0"/>
              </a:rPr>
              <a:t>Role/ Purpose of the ACC     </a:t>
            </a:r>
          </a:p>
          <a:p>
            <a:pPr marL="457200" indent="-457200" algn="l">
              <a:buFont typeface="Arial" panose="020B0604020202020204" pitchFamily="34" charset="0"/>
              <a:buChar char="•"/>
            </a:pPr>
            <a:r>
              <a:rPr lang="en-CA" sz="2300" b="1" dirty="0">
                <a:solidFill>
                  <a:schemeClr val="accent1">
                    <a:lumMod val="75000"/>
                  </a:schemeClr>
                </a:solidFill>
                <a:latin typeface="Calibri" panose="020F0502020204030204" pitchFamily="34" charset="0"/>
                <a:cs typeface="Calibri" panose="020F0502020204030204" pitchFamily="34" charset="0"/>
              </a:rPr>
              <a:t>Missions/Vision</a:t>
            </a:r>
          </a:p>
          <a:p>
            <a:pPr marL="457200" indent="-457200" algn="l">
              <a:buFont typeface="Arial" panose="020B0604020202020204" pitchFamily="34" charset="0"/>
              <a:buChar char="•"/>
            </a:pPr>
            <a:r>
              <a:rPr lang="en-CA" sz="2300" b="1" dirty="0">
                <a:solidFill>
                  <a:schemeClr val="accent1">
                    <a:lumMod val="75000"/>
                  </a:schemeClr>
                </a:solidFill>
                <a:latin typeface="Calibri" panose="020F0502020204030204" pitchFamily="34" charset="0"/>
                <a:cs typeface="Calibri" panose="020F0502020204030204" pitchFamily="34" charset="0"/>
              </a:rPr>
              <a:t>Legal Duties</a:t>
            </a:r>
          </a:p>
          <a:p>
            <a:pPr marL="457200" indent="-457200" algn="l">
              <a:buFont typeface="Arial" panose="020B0604020202020204" pitchFamily="34" charset="0"/>
              <a:buChar char="•"/>
            </a:pPr>
            <a:r>
              <a:rPr lang="en-CA" sz="2300" b="1" dirty="0">
                <a:solidFill>
                  <a:schemeClr val="accent1">
                    <a:lumMod val="75000"/>
                  </a:schemeClr>
                </a:solidFill>
                <a:latin typeface="Calibri" panose="020F0502020204030204" pitchFamily="34" charset="0"/>
                <a:cs typeface="Calibri" panose="020F0502020204030204" pitchFamily="34" charset="0"/>
              </a:rPr>
              <a:t>Board Responsibilities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3" y="139830"/>
            <a:ext cx="2195735" cy="1562434"/>
          </a:xfrm>
          <a:prstGeom prst="rect">
            <a:avLst/>
          </a:prstGeom>
        </p:spPr>
      </p:pic>
      <p:sp>
        <p:nvSpPr>
          <p:cNvPr id="7" name="Subtitle 2"/>
          <p:cNvSpPr txBox="1">
            <a:spLocks/>
          </p:cNvSpPr>
          <p:nvPr/>
        </p:nvSpPr>
        <p:spPr>
          <a:xfrm>
            <a:off x="5075067" y="2687179"/>
            <a:ext cx="3672408" cy="2232248"/>
          </a:xfrm>
          <a:prstGeom prst="rect">
            <a:avLst/>
          </a:prstGeom>
        </p:spPr>
        <p:txBody>
          <a:bodyPr vert="horz" lIns="45720" rIns="45720">
            <a:normAutofit fontScale="925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L="457200" indent="-457200" algn="l">
              <a:buFont typeface="Arial" panose="020B0604020202020204" pitchFamily="34" charset="0"/>
              <a:buChar char="•"/>
            </a:pPr>
            <a:r>
              <a:rPr lang="en-CA" sz="2500" b="1" dirty="0">
                <a:solidFill>
                  <a:schemeClr val="accent1">
                    <a:lumMod val="75000"/>
                  </a:schemeClr>
                </a:solidFill>
                <a:latin typeface="Calibri" panose="020F0502020204030204" pitchFamily="34" charset="0"/>
                <a:cs typeface="Calibri" panose="020F0502020204030204" pitchFamily="34" charset="0"/>
              </a:rPr>
              <a:t>Practical Board Tips</a:t>
            </a:r>
          </a:p>
          <a:p>
            <a:pPr marL="457200" indent="-457200" algn="l">
              <a:buFont typeface="Arial" panose="020B0604020202020204" pitchFamily="34" charset="0"/>
              <a:buChar char="•"/>
            </a:pPr>
            <a:r>
              <a:rPr lang="en-CA" sz="2200" b="1" dirty="0">
                <a:solidFill>
                  <a:schemeClr val="accent1">
                    <a:lumMod val="75000"/>
                  </a:schemeClr>
                </a:solidFill>
                <a:latin typeface="Calibri" panose="020F0502020204030204" pitchFamily="34" charset="0"/>
                <a:cs typeface="Calibri" panose="020F0502020204030204" pitchFamily="34" charset="0"/>
              </a:rPr>
              <a:t>Financial</a:t>
            </a:r>
            <a:r>
              <a:rPr lang="en-CA" sz="2500" b="1" dirty="0">
                <a:solidFill>
                  <a:schemeClr val="accent1">
                    <a:lumMod val="75000"/>
                  </a:schemeClr>
                </a:solidFill>
                <a:latin typeface="Calibri" panose="020F0502020204030204" pitchFamily="34" charset="0"/>
                <a:cs typeface="Calibri" panose="020F0502020204030204" pitchFamily="34" charset="0"/>
              </a:rPr>
              <a:t> Responsibilities</a:t>
            </a:r>
          </a:p>
          <a:p>
            <a:pPr marL="457200" indent="-457200" algn="l">
              <a:buFont typeface="Arial" panose="020B0604020202020204" pitchFamily="34" charset="0"/>
              <a:buChar char="•"/>
            </a:pPr>
            <a:r>
              <a:rPr lang="en-CA" sz="2500" b="1" dirty="0">
                <a:solidFill>
                  <a:schemeClr val="accent1">
                    <a:lumMod val="75000"/>
                  </a:schemeClr>
                </a:solidFill>
                <a:latin typeface="Calibri" panose="020F0502020204030204" pitchFamily="34" charset="0"/>
                <a:cs typeface="Calibri" panose="020F0502020204030204" pitchFamily="34" charset="0"/>
              </a:rPr>
              <a:t>Committees</a:t>
            </a:r>
          </a:p>
          <a:p>
            <a:pPr marL="457200" indent="-457200" algn="l">
              <a:buFont typeface="Arial" panose="020B0604020202020204" pitchFamily="34" charset="0"/>
              <a:buChar char="•"/>
            </a:pPr>
            <a:r>
              <a:rPr lang="en-CA" sz="2500" b="1" dirty="0">
                <a:solidFill>
                  <a:schemeClr val="accent1">
                    <a:lumMod val="75000"/>
                  </a:schemeClr>
                </a:solidFill>
                <a:latin typeface="Calibri" panose="020F0502020204030204" pitchFamily="34" charset="0"/>
                <a:cs typeface="Calibri" panose="020F0502020204030204" pitchFamily="34" charset="0"/>
              </a:rPr>
              <a:t>Meetings</a:t>
            </a:r>
          </a:p>
          <a:p>
            <a:pPr marL="457200" indent="-457200" algn="l">
              <a:buFont typeface="Arial" panose="020B0604020202020204" pitchFamily="34" charset="0"/>
              <a:buChar char="•"/>
            </a:pPr>
            <a:r>
              <a:rPr lang="en-CA" sz="2500" b="1" dirty="0">
                <a:solidFill>
                  <a:schemeClr val="accent1">
                    <a:lumMod val="75000"/>
                  </a:schemeClr>
                </a:solidFill>
                <a:latin typeface="Calibri" panose="020F0502020204030204" pitchFamily="34" charset="0"/>
                <a:cs typeface="Calibri" panose="020F0502020204030204" pitchFamily="34" charset="0"/>
              </a:rPr>
              <a:t>Recruiting Leaders </a:t>
            </a:r>
          </a:p>
          <a:p>
            <a:pPr marL="457200" indent="-457200" algn="l">
              <a:buFont typeface="Arial" panose="020B0604020202020204" pitchFamily="34" charset="0"/>
              <a:buChar char="•"/>
            </a:pPr>
            <a:endParaRPr lang="en-CA" dirty="0">
              <a:solidFill>
                <a:schemeClr val="accent4">
                  <a:lumMod val="75000"/>
                </a:schemeClr>
              </a:solidFill>
              <a:latin typeface="Californian FB" panose="0207040306080B030204" pitchFamily="18" charset="0"/>
            </a:endParaRPr>
          </a:p>
        </p:txBody>
      </p:sp>
      <p:sp>
        <p:nvSpPr>
          <p:cNvPr id="8" name="Slide Number Placeholder 7"/>
          <p:cNvSpPr>
            <a:spLocks noGrp="1"/>
          </p:cNvSpPr>
          <p:nvPr>
            <p:ph type="sldNum" sz="quarter" idx="12"/>
          </p:nvPr>
        </p:nvSpPr>
        <p:spPr/>
        <p:txBody>
          <a:bodyPr/>
          <a:lstStyle/>
          <a:p>
            <a:fld id="{876AA15A-6AA9-4381-A536-1B1A65D2EB67}" type="slidenum">
              <a:rPr lang="en-CA" smtClean="0"/>
              <a:t>2</a:t>
            </a:fld>
            <a:endParaRPr lang="en-CA" dirty="0"/>
          </a:p>
        </p:txBody>
      </p:sp>
    </p:spTree>
    <p:extLst>
      <p:ext uri="{BB962C8B-B14F-4D97-AF65-F5344CB8AC3E}">
        <p14:creationId xmlns:p14="http://schemas.microsoft.com/office/powerpoint/2010/main" val="222530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6AA15A-6AA9-4381-A536-1B1A65D2EB67}" type="slidenum">
              <a:rPr lang="en-CA" smtClean="0"/>
              <a:t>20</a:t>
            </a:fld>
            <a:endParaRPr lang="en-CA" dirty="0"/>
          </a:p>
        </p:txBody>
      </p:sp>
      <p:sp>
        <p:nvSpPr>
          <p:cNvPr id="6" name="Oval 5"/>
          <p:cNvSpPr/>
          <p:nvPr/>
        </p:nvSpPr>
        <p:spPr>
          <a:xfrm>
            <a:off x="4331804" y="1318317"/>
            <a:ext cx="2664296" cy="1275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Membership </a:t>
            </a:r>
          </a:p>
        </p:txBody>
      </p:sp>
      <p:sp>
        <p:nvSpPr>
          <p:cNvPr id="8" name="Oval 7"/>
          <p:cNvSpPr/>
          <p:nvPr/>
        </p:nvSpPr>
        <p:spPr>
          <a:xfrm>
            <a:off x="4619836" y="2347996"/>
            <a:ext cx="2088232" cy="10810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Board </a:t>
            </a:r>
          </a:p>
        </p:txBody>
      </p:sp>
      <p:sp>
        <p:nvSpPr>
          <p:cNvPr id="9" name="Isosceles Triangle 8"/>
          <p:cNvSpPr/>
          <p:nvPr/>
        </p:nvSpPr>
        <p:spPr>
          <a:xfrm>
            <a:off x="4331804" y="3257800"/>
            <a:ext cx="2664296" cy="7820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ED or CEO</a:t>
            </a:r>
          </a:p>
        </p:txBody>
      </p:sp>
      <p:sp>
        <p:nvSpPr>
          <p:cNvPr id="11" name="Trapezoid 10"/>
          <p:cNvSpPr/>
          <p:nvPr/>
        </p:nvSpPr>
        <p:spPr>
          <a:xfrm>
            <a:off x="3899756" y="4039803"/>
            <a:ext cx="3528392" cy="60807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Staff and volunteers </a:t>
            </a:r>
          </a:p>
        </p:txBody>
      </p:sp>
      <p:sp>
        <p:nvSpPr>
          <p:cNvPr id="12" name="Trapezoid 11"/>
          <p:cNvSpPr/>
          <p:nvPr/>
        </p:nvSpPr>
        <p:spPr>
          <a:xfrm>
            <a:off x="3575720" y="4647879"/>
            <a:ext cx="4176464" cy="82942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Operations for Membership</a:t>
            </a:r>
          </a:p>
        </p:txBody>
      </p:sp>
      <p:sp>
        <p:nvSpPr>
          <p:cNvPr id="13" name="TextBox 12"/>
          <p:cNvSpPr txBox="1"/>
          <p:nvPr/>
        </p:nvSpPr>
        <p:spPr>
          <a:xfrm>
            <a:off x="1806733" y="304200"/>
            <a:ext cx="2448272" cy="1785104"/>
          </a:xfrm>
          <a:prstGeom prst="rect">
            <a:avLst/>
          </a:prstGeom>
          <a:noFill/>
        </p:spPr>
        <p:txBody>
          <a:bodyPr wrap="square" rtlCol="0">
            <a:spAutoFit/>
          </a:bodyPr>
          <a:lstStyle/>
          <a:p>
            <a:r>
              <a:rPr lang="en-CA" sz="2400" b="1" i="1" dirty="0">
                <a:latin typeface="Andalus" panose="02020603050405020304" pitchFamily="18" charset="-78"/>
                <a:cs typeface="Andalus" panose="02020603050405020304" pitchFamily="18" charset="-78"/>
              </a:rPr>
              <a:t>The Secret Formula for organizational success</a:t>
            </a:r>
          </a:p>
          <a:p>
            <a:r>
              <a:rPr lang="en-CA" sz="1400" i="1" dirty="0">
                <a:latin typeface="Andalus" panose="02020603050405020304" pitchFamily="18" charset="-78"/>
                <a:cs typeface="Andalus" panose="02020603050405020304" pitchFamily="18" charset="-78"/>
              </a:rPr>
              <a:t>Board Power-Jim Brown</a:t>
            </a:r>
          </a:p>
        </p:txBody>
      </p:sp>
      <p:sp>
        <p:nvSpPr>
          <p:cNvPr id="15" name="TextBox 14">
            <a:extLst>
              <a:ext uri="{FF2B5EF4-FFF2-40B4-BE49-F238E27FC236}">
                <a16:creationId xmlns:a16="http://schemas.microsoft.com/office/drawing/2014/main" id="{5223E452-0C2E-4DAA-9E5B-D6DB6DEE4B51}"/>
              </a:ext>
            </a:extLst>
          </p:cNvPr>
          <p:cNvSpPr txBox="1"/>
          <p:nvPr/>
        </p:nvSpPr>
        <p:spPr>
          <a:xfrm>
            <a:off x="1698687" y="3257800"/>
            <a:ext cx="7930530" cy="223947"/>
          </a:xfrm>
          <a:prstGeom prst="rect">
            <a:avLst/>
          </a:prstGeom>
          <a:solidFill>
            <a:srgbClr val="FF0000"/>
          </a:solidFill>
        </p:spPr>
        <p:txBody>
          <a:bodyPr wrap="square" rtlCol="0">
            <a:spAutoFit/>
          </a:bodyPr>
          <a:lstStyle/>
          <a:p>
            <a:endParaRPr lang="en-US" dirty="0"/>
          </a:p>
        </p:txBody>
      </p:sp>
    </p:spTree>
    <p:extLst>
      <p:ext uri="{BB962C8B-B14F-4D97-AF65-F5344CB8AC3E}">
        <p14:creationId xmlns:p14="http://schemas.microsoft.com/office/powerpoint/2010/main" val="1231334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6AA15A-6AA9-4381-A536-1B1A65D2EB67}" type="slidenum">
              <a:rPr lang="en-CA" smtClean="0"/>
              <a:t>21</a:t>
            </a:fld>
            <a:endParaRPr lang="en-CA" dirty="0"/>
          </a:p>
        </p:txBody>
      </p:sp>
      <p:pic>
        <p:nvPicPr>
          <p:cNvPr id="3" name="Picture 2">
            <a:extLst>
              <a:ext uri="{FF2B5EF4-FFF2-40B4-BE49-F238E27FC236}">
                <a16:creationId xmlns:a16="http://schemas.microsoft.com/office/drawing/2014/main" id="{5DFB0AB0-0CC6-4A7B-9709-1CC53661B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2243349"/>
            <a:ext cx="5726837" cy="4581470"/>
          </a:xfrm>
          <a:prstGeom prst="rect">
            <a:avLst/>
          </a:prstGeom>
        </p:spPr>
      </p:pic>
      <p:sp>
        <p:nvSpPr>
          <p:cNvPr id="4" name="TextBox 3">
            <a:extLst>
              <a:ext uri="{FF2B5EF4-FFF2-40B4-BE49-F238E27FC236}">
                <a16:creationId xmlns:a16="http://schemas.microsoft.com/office/drawing/2014/main" id="{F3607500-496C-4A00-8FBF-1925620325FF}"/>
              </a:ext>
            </a:extLst>
          </p:cNvPr>
          <p:cNvSpPr txBox="1"/>
          <p:nvPr/>
        </p:nvSpPr>
        <p:spPr>
          <a:xfrm>
            <a:off x="767408" y="692696"/>
            <a:ext cx="8712968" cy="1569660"/>
          </a:xfrm>
          <a:prstGeom prst="rect">
            <a:avLst/>
          </a:prstGeom>
          <a:noFill/>
        </p:spPr>
        <p:txBody>
          <a:bodyPr wrap="square" rtlCol="0">
            <a:spAutoFit/>
          </a:bodyPr>
          <a:lstStyle/>
          <a:p>
            <a:pPr algn="ctr"/>
            <a:r>
              <a:rPr lang="en-US" sz="3200" b="1" dirty="0">
                <a:solidFill>
                  <a:srgbClr val="3366CC"/>
                </a:solidFill>
                <a:latin typeface="Calibri" panose="020F0502020204030204" pitchFamily="34" charset="0"/>
                <a:cs typeface="Calibri" panose="020F0502020204030204" pitchFamily="34" charset="0"/>
              </a:rPr>
              <a:t>There’s business to be done, but lets </a:t>
            </a:r>
            <a:br>
              <a:rPr lang="en-US" sz="3200" b="1" dirty="0">
                <a:solidFill>
                  <a:srgbClr val="3366CC"/>
                </a:solidFill>
                <a:latin typeface="Calibri" panose="020F0502020204030204" pitchFamily="34" charset="0"/>
                <a:cs typeface="Calibri" panose="020F0502020204030204" pitchFamily="34" charset="0"/>
              </a:rPr>
            </a:br>
            <a:r>
              <a:rPr lang="en-US" sz="3200" b="1" dirty="0">
                <a:solidFill>
                  <a:srgbClr val="3366CC"/>
                </a:solidFill>
                <a:latin typeface="Calibri" panose="020F0502020204030204" pitchFamily="34" charset="0"/>
                <a:cs typeface="Calibri" panose="020F0502020204030204" pitchFamily="34" charset="0"/>
              </a:rPr>
              <a:t>REMEMBER TO HAVE SOME FUN!</a:t>
            </a:r>
          </a:p>
          <a:p>
            <a:pPr algn="ctr"/>
            <a:r>
              <a:rPr lang="en-US" sz="3200" b="1" dirty="0">
                <a:solidFill>
                  <a:schemeClr val="accent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4353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9456" y="723719"/>
            <a:ext cx="7244959" cy="1152128"/>
          </a:xfrm>
        </p:spPr>
        <p:txBody>
          <a:bodyPr>
            <a:normAutofit fontScale="90000"/>
          </a:bodyPr>
          <a:lstStyle/>
          <a:p>
            <a:pPr algn="ctr"/>
            <a:r>
              <a:rPr lang="en-CA" b="1" dirty="0">
                <a:solidFill>
                  <a:schemeClr val="accent2"/>
                </a:solidFill>
                <a:latin typeface="Calibri" panose="020F0502020204030204" pitchFamily="34" charset="0"/>
                <a:cs typeface="Calibri" panose="020F0502020204030204" pitchFamily="34" charset="0"/>
              </a:rPr>
              <a:t>Board Legal Considerations</a:t>
            </a:r>
          </a:p>
        </p:txBody>
      </p:sp>
      <p:sp>
        <p:nvSpPr>
          <p:cNvPr id="3" name="Subtitle 2"/>
          <p:cNvSpPr>
            <a:spLocks noGrp="1"/>
          </p:cNvSpPr>
          <p:nvPr>
            <p:ph type="subTitle" idx="1"/>
          </p:nvPr>
        </p:nvSpPr>
        <p:spPr>
          <a:xfrm>
            <a:off x="1199456" y="2276872"/>
            <a:ext cx="7704856" cy="3672408"/>
          </a:xfrm>
          <a:ln>
            <a:noFill/>
          </a:ln>
        </p:spPr>
        <p:txBody>
          <a:bodyPr>
            <a:normAutofit fontScale="47500" lnSpcReduction="20000"/>
          </a:bodyPr>
          <a:lstStyle/>
          <a:p>
            <a:pPr marL="457200" indent="-457200" algn="l">
              <a:buFont typeface="Wingdings" panose="05000000000000000000" pitchFamily="2" charset="2"/>
              <a:buChar char="Ø"/>
            </a:pPr>
            <a:r>
              <a:rPr lang="en-CA" sz="3800" b="1" dirty="0">
                <a:solidFill>
                  <a:schemeClr val="accent1"/>
                </a:solidFill>
                <a:latin typeface="Calibri" panose="020F0502020204030204" pitchFamily="34" charset="0"/>
                <a:cs typeface="Calibri" panose="020F0502020204030204" pitchFamily="34" charset="0"/>
              </a:rPr>
              <a:t>Duty of care</a:t>
            </a:r>
          </a:p>
          <a:p>
            <a:pPr algn="l"/>
            <a:r>
              <a:rPr lang="en-CA" sz="3800" b="1" i="1" dirty="0">
                <a:solidFill>
                  <a:schemeClr val="accent1"/>
                </a:solidFill>
                <a:latin typeface="Calibri" panose="020F0502020204030204" pitchFamily="34" charset="0"/>
                <a:cs typeface="Calibri" panose="020F0502020204030204" pitchFamily="34" charset="0"/>
              </a:rPr>
              <a:t>              Good business judgment at all times, Due diligence in decision making </a:t>
            </a:r>
          </a:p>
          <a:p>
            <a:pPr algn="l"/>
            <a:endParaRPr lang="en-CA" sz="3800" b="1" i="1" dirty="0">
              <a:solidFill>
                <a:schemeClr val="accent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en-CA" sz="3800" b="1" dirty="0">
                <a:solidFill>
                  <a:schemeClr val="accent1"/>
                </a:solidFill>
                <a:latin typeface="Calibri" panose="020F0502020204030204" pitchFamily="34" charset="0"/>
                <a:cs typeface="Calibri" panose="020F0502020204030204" pitchFamily="34" charset="0"/>
              </a:rPr>
              <a:t>   Duty of loyalty</a:t>
            </a:r>
          </a:p>
          <a:p>
            <a:pPr algn="l"/>
            <a:r>
              <a:rPr lang="en-CA" sz="3800" b="1" i="1" dirty="0">
                <a:solidFill>
                  <a:schemeClr val="accent1"/>
                </a:solidFill>
                <a:latin typeface="Calibri" panose="020F0502020204030204" pitchFamily="34" charset="0"/>
                <a:cs typeface="Calibri" panose="020F0502020204030204" pitchFamily="34" charset="0"/>
              </a:rPr>
              <a:t>               Avoid Conflicts of interest</a:t>
            </a:r>
          </a:p>
          <a:p>
            <a:pPr marL="457200" indent="-457200" algn="l">
              <a:buFont typeface="Wingdings" panose="05000000000000000000" pitchFamily="2" charset="2"/>
              <a:buChar char="Ø"/>
            </a:pPr>
            <a:endParaRPr lang="en-CA" sz="3800" b="1" i="1" dirty="0">
              <a:solidFill>
                <a:schemeClr val="accent1"/>
              </a:solidFill>
              <a:latin typeface="Calibri" panose="020F0502020204030204" pitchFamily="34" charset="0"/>
              <a:cs typeface="Calibri" panose="020F0502020204030204" pitchFamily="34" charset="0"/>
            </a:endParaRPr>
          </a:p>
          <a:p>
            <a:pPr marL="457200" indent="-457200" algn="l">
              <a:buFont typeface="Wingdings" panose="05000000000000000000" pitchFamily="2" charset="2"/>
              <a:buChar char="Ø"/>
            </a:pPr>
            <a:r>
              <a:rPr lang="en-CA" sz="3800" b="1" dirty="0">
                <a:solidFill>
                  <a:schemeClr val="accent1"/>
                </a:solidFill>
                <a:latin typeface="Calibri" panose="020F0502020204030204" pitchFamily="34" charset="0"/>
                <a:cs typeface="Calibri" panose="020F0502020204030204" pitchFamily="34" charset="0"/>
              </a:rPr>
              <a:t> Duty of Obedience </a:t>
            </a:r>
          </a:p>
          <a:p>
            <a:pPr algn="l"/>
            <a:r>
              <a:rPr lang="en-CA" sz="3800" b="1" i="1" dirty="0">
                <a:solidFill>
                  <a:schemeClr val="accent1"/>
                </a:solidFill>
                <a:latin typeface="Calibri" panose="020F0502020204030204" pitchFamily="34" charset="0"/>
                <a:cs typeface="Calibri" panose="020F0502020204030204" pitchFamily="34" charset="0"/>
              </a:rPr>
              <a:t>                Faithful to the Chambers Mission &amp; Goals, Follow your governing</a:t>
            </a:r>
          </a:p>
          <a:p>
            <a:pPr algn="l"/>
            <a:r>
              <a:rPr lang="en-CA" sz="3800" b="1" i="1" dirty="0">
                <a:solidFill>
                  <a:schemeClr val="accent1"/>
                </a:solidFill>
                <a:latin typeface="Calibri" panose="020F0502020204030204" pitchFamily="34" charset="0"/>
                <a:cs typeface="Calibri" panose="020F0502020204030204" pitchFamily="34" charset="0"/>
              </a:rPr>
              <a:t>               documents</a:t>
            </a:r>
          </a:p>
          <a:p>
            <a:pPr algn="l"/>
            <a:endParaRPr lang="en-CA" sz="3800" i="1" dirty="0">
              <a:solidFill>
                <a:schemeClr val="accent2"/>
              </a:solidFill>
              <a:latin typeface="Calibri" panose="020F0502020204030204" pitchFamily="34" charset="0"/>
              <a:cs typeface="Calibri" panose="020F0502020204030204" pitchFamily="34" charset="0"/>
            </a:endParaRPr>
          </a:p>
          <a:p>
            <a:pPr algn="l"/>
            <a:endParaRPr lang="en-CA" sz="2800" dirty="0">
              <a:solidFill>
                <a:schemeClr val="accent2"/>
              </a:solidFill>
              <a:latin typeface="Calibri" panose="020F0502020204030204" pitchFamily="34" charset="0"/>
              <a:cs typeface="Calibri" panose="020F0502020204030204" pitchFamily="34" charset="0"/>
            </a:endParaRPr>
          </a:p>
          <a:p>
            <a:pPr algn="l"/>
            <a:endParaRPr lang="en-CA" sz="28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22</a:t>
            </a:fld>
            <a:endParaRPr lang="en-CA" dirty="0"/>
          </a:p>
        </p:txBody>
      </p:sp>
    </p:spTree>
    <p:extLst>
      <p:ext uri="{BB962C8B-B14F-4D97-AF65-F5344CB8AC3E}">
        <p14:creationId xmlns:p14="http://schemas.microsoft.com/office/powerpoint/2010/main" val="245818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921" y="774052"/>
            <a:ext cx="7632848" cy="1152128"/>
          </a:xfrm>
        </p:spPr>
        <p:txBody>
          <a:bodyPr>
            <a:normAutofit fontScale="90000"/>
          </a:bodyPr>
          <a:lstStyle/>
          <a:p>
            <a:pPr algn="ctr"/>
            <a:r>
              <a:rPr lang="en-CA" b="1" dirty="0">
                <a:solidFill>
                  <a:schemeClr val="accent2"/>
                </a:solidFill>
                <a:latin typeface="Calibri" panose="020F0502020204030204" pitchFamily="34" charset="0"/>
                <a:cs typeface="Calibri" panose="020F0502020204030204" pitchFamily="34" charset="0"/>
              </a:rPr>
              <a:t>Board Legal Considerations</a:t>
            </a:r>
          </a:p>
        </p:txBody>
      </p:sp>
      <p:sp>
        <p:nvSpPr>
          <p:cNvPr id="3" name="Subtitle 2"/>
          <p:cNvSpPr>
            <a:spLocks noGrp="1"/>
          </p:cNvSpPr>
          <p:nvPr>
            <p:ph type="subTitle" idx="1"/>
          </p:nvPr>
        </p:nvSpPr>
        <p:spPr>
          <a:xfrm>
            <a:off x="902836" y="2578070"/>
            <a:ext cx="7949018" cy="3311640"/>
          </a:xfrm>
          <a:ln>
            <a:noFill/>
          </a:ln>
        </p:spPr>
        <p:txBody>
          <a:bodyPr>
            <a:normAutofit lnSpcReduction="10000"/>
          </a:bodyPr>
          <a:lstStyle/>
          <a:p>
            <a:pPr algn="l"/>
            <a:r>
              <a:rPr lang="en-CA" sz="3200" b="1" dirty="0">
                <a:solidFill>
                  <a:schemeClr val="accent1"/>
                </a:solidFill>
                <a:latin typeface="Calibri" panose="020F0502020204030204" pitchFamily="34" charset="0"/>
                <a:cs typeface="Calibri" panose="020F0502020204030204" pitchFamily="34" charset="0"/>
              </a:rPr>
              <a:t>Courts have given common terms to: </a:t>
            </a:r>
          </a:p>
          <a:p>
            <a:pPr algn="l"/>
            <a:r>
              <a:rPr lang="en-CA" sz="2800" b="1" dirty="0">
                <a:solidFill>
                  <a:schemeClr val="accent1"/>
                </a:solidFill>
                <a:latin typeface="Calibri" panose="020F0502020204030204" pitchFamily="34" charset="0"/>
                <a:cs typeface="Calibri" panose="020F0502020204030204" pitchFamily="34" charset="0"/>
              </a:rPr>
              <a:t>Honesty</a:t>
            </a:r>
            <a:r>
              <a:rPr lang="en-CA" sz="3200" b="1" dirty="0">
                <a:solidFill>
                  <a:schemeClr val="accent1"/>
                </a:solidFill>
                <a:latin typeface="Calibri" panose="020F0502020204030204" pitchFamily="34" charset="0"/>
                <a:cs typeface="Calibri" panose="020F0502020204030204" pitchFamily="34" charset="0"/>
              </a:rPr>
              <a:t>; </a:t>
            </a:r>
            <a:r>
              <a:rPr lang="en-CA" b="1" dirty="0">
                <a:solidFill>
                  <a:schemeClr val="accent1"/>
                </a:solidFill>
                <a:latin typeface="Calibri" panose="020F0502020204030204" pitchFamily="34" charset="0"/>
                <a:cs typeface="Calibri" panose="020F0502020204030204" pitchFamily="34" charset="0"/>
              </a:rPr>
              <a:t>Directors must tell not only the truth but also the whole truth </a:t>
            </a:r>
          </a:p>
          <a:p>
            <a:pPr algn="l"/>
            <a:br>
              <a:rPr lang="en-CA" b="1" dirty="0">
                <a:solidFill>
                  <a:schemeClr val="accent1"/>
                </a:solidFill>
                <a:latin typeface="Calibri" panose="020F0502020204030204" pitchFamily="34" charset="0"/>
                <a:cs typeface="Calibri" panose="020F0502020204030204" pitchFamily="34" charset="0"/>
              </a:rPr>
            </a:br>
            <a:r>
              <a:rPr lang="en-CA" sz="2800" b="1" dirty="0">
                <a:solidFill>
                  <a:schemeClr val="accent1"/>
                </a:solidFill>
                <a:latin typeface="Calibri" panose="020F0502020204030204" pitchFamily="34" charset="0"/>
                <a:cs typeface="Calibri" panose="020F0502020204030204" pitchFamily="34" charset="0"/>
              </a:rPr>
              <a:t>Duty of Care</a:t>
            </a:r>
            <a:r>
              <a:rPr lang="en-CA" b="1" dirty="0">
                <a:solidFill>
                  <a:schemeClr val="accent1"/>
                </a:solidFill>
                <a:latin typeface="Calibri" panose="020F0502020204030204" pitchFamily="34" charset="0"/>
                <a:cs typeface="Calibri" panose="020F0502020204030204" pitchFamily="34" charset="0"/>
              </a:rPr>
              <a:t>; Requires caution and conscientiousness </a:t>
            </a:r>
          </a:p>
          <a:p>
            <a:pPr algn="l"/>
            <a:endParaRPr lang="en-CA" b="1" dirty="0">
              <a:solidFill>
                <a:schemeClr val="accent1"/>
              </a:solidFill>
              <a:latin typeface="Calibri" panose="020F0502020204030204" pitchFamily="34" charset="0"/>
              <a:cs typeface="Calibri" panose="020F0502020204030204" pitchFamily="34" charset="0"/>
            </a:endParaRPr>
          </a:p>
          <a:p>
            <a:pPr algn="l"/>
            <a:r>
              <a:rPr lang="en-CA" sz="2800" b="1" dirty="0">
                <a:solidFill>
                  <a:schemeClr val="accent1"/>
                </a:solidFill>
                <a:latin typeface="Calibri" panose="020F0502020204030204" pitchFamily="34" charset="0"/>
                <a:cs typeface="Calibri" panose="020F0502020204030204" pitchFamily="34" charset="0"/>
              </a:rPr>
              <a:t>Duty of Diligence; </a:t>
            </a:r>
            <a:r>
              <a:rPr lang="en-CA" b="1" dirty="0">
                <a:solidFill>
                  <a:schemeClr val="accent1"/>
                </a:solidFill>
                <a:latin typeface="Calibri" panose="020F0502020204030204" pitchFamily="34" charset="0"/>
                <a:cs typeface="Calibri" panose="020F0502020204030204" pitchFamily="34" charset="0"/>
              </a:rPr>
              <a:t>Make those inquiries, which a person of ordinary care in their position or in managing their affairs would make. Directors rely on Officers and outside experts at their own risk </a:t>
            </a:r>
          </a:p>
        </p:txBody>
      </p:sp>
      <p:sp>
        <p:nvSpPr>
          <p:cNvPr id="7" name="Slide Number Placeholder 6"/>
          <p:cNvSpPr>
            <a:spLocks noGrp="1"/>
          </p:cNvSpPr>
          <p:nvPr>
            <p:ph type="sldNum" sz="quarter" idx="12"/>
          </p:nvPr>
        </p:nvSpPr>
        <p:spPr/>
        <p:txBody>
          <a:bodyPr/>
          <a:lstStyle/>
          <a:p>
            <a:fld id="{876AA15A-6AA9-4381-A536-1B1A65D2EB67}" type="slidenum">
              <a:rPr lang="en-CA" smtClean="0"/>
              <a:t>23</a:t>
            </a:fld>
            <a:endParaRPr lang="en-CA" dirty="0"/>
          </a:p>
        </p:txBody>
      </p:sp>
    </p:spTree>
    <p:extLst>
      <p:ext uri="{BB962C8B-B14F-4D97-AF65-F5344CB8AC3E}">
        <p14:creationId xmlns:p14="http://schemas.microsoft.com/office/powerpoint/2010/main" val="45923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922428"/>
            <a:ext cx="7678734" cy="1152128"/>
          </a:xfrm>
        </p:spPr>
        <p:txBody>
          <a:bodyPr>
            <a:normAutofit fontScale="90000"/>
          </a:bodyPr>
          <a:lstStyle/>
          <a:p>
            <a:pPr algn="ctr"/>
            <a:r>
              <a:rPr lang="en-CA" b="1" dirty="0">
                <a:solidFill>
                  <a:schemeClr val="accent2"/>
                </a:solidFill>
                <a:latin typeface="Calibri" panose="020F0502020204030204" pitchFamily="34" charset="0"/>
                <a:cs typeface="Calibri" panose="020F0502020204030204" pitchFamily="34" charset="0"/>
              </a:rPr>
              <a:t>Board Legal Considerations</a:t>
            </a:r>
          </a:p>
        </p:txBody>
      </p:sp>
      <p:sp>
        <p:nvSpPr>
          <p:cNvPr id="3" name="Subtitle 2"/>
          <p:cNvSpPr>
            <a:spLocks noGrp="1"/>
          </p:cNvSpPr>
          <p:nvPr>
            <p:ph type="subTitle" idx="1"/>
          </p:nvPr>
        </p:nvSpPr>
        <p:spPr>
          <a:xfrm>
            <a:off x="983314" y="2371191"/>
            <a:ext cx="7949018" cy="3311640"/>
          </a:xfrm>
          <a:ln>
            <a:noFill/>
          </a:ln>
        </p:spPr>
        <p:txBody>
          <a:bodyPr>
            <a:normAutofit/>
          </a:bodyPr>
          <a:lstStyle/>
          <a:p>
            <a:pPr algn="l"/>
            <a:r>
              <a:rPr lang="en-CA" sz="2800" b="1" dirty="0">
                <a:solidFill>
                  <a:schemeClr val="accent1"/>
                </a:solidFill>
                <a:latin typeface="Calibri" panose="020F0502020204030204" pitchFamily="34" charset="0"/>
                <a:cs typeface="Calibri" panose="020F0502020204030204" pitchFamily="34" charset="0"/>
              </a:rPr>
              <a:t>Duty of Prudence</a:t>
            </a:r>
            <a:r>
              <a:rPr lang="en-CA" b="1" dirty="0">
                <a:solidFill>
                  <a:schemeClr val="accent1"/>
                </a:solidFill>
                <a:latin typeface="Calibri" panose="020F0502020204030204" pitchFamily="34" charset="0"/>
                <a:cs typeface="Calibri" panose="020F0502020204030204" pitchFamily="34" charset="0"/>
              </a:rPr>
              <a:t>; requires Directors to use common sense. Acting prudently is acting carefully, deliberately and cautiously trying to foresee the probable consequences of the act. </a:t>
            </a:r>
          </a:p>
          <a:p>
            <a:pPr algn="l"/>
            <a:r>
              <a:rPr lang="en-CA" sz="2800" b="1" dirty="0">
                <a:solidFill>
                  <a:schemeClr val="accent1"/>
                </a:solidFill>
                <a:latin typeface="Calibri" panose="020F0502020204030204" pitchFamily="34" charset="0"/>
                <a:cs typeface="Calibri" panose="020F0502020204030204" pitchFamily="34" charset="0"/>
              </a:rPr>
              <a:t>Duty of Skill; </a:t>
            </a:r>
            <a:r>
              <a:rPr lang="en-CA" b="1" dirty="0">
                <a:solidFill>
                  <a:schemeClr val="accent1"/>
                </a:solidFill>
                <a:latin typeface="Calibri" panose="020F0502020204030204" pitchFamily="34" charset="0"/>
                <a:cs typeface="Calibri" panose="020F0502020204030204" pitchFamily="34" charset="0"/>
              </a:rPr>
              <a:t>In Common law, a Director is not required to exercise a greater degree of skill than can be reasonably expected from a person of their knowledge and experience . Directors are not liable for mere errors in judgment. </a:t>
            </a:r>
          </a:p>
          <a:p>
            <a:pPr algn="l"/>
            <a:endParaRPr lang="en-CA" b="1" dirty="0">
              <a:solidFill>
                <a:schemeClr val="accent1"/>
              </a:solidFill>
              <a:latin typeface="Calibri" panose="020F0502020204030204" pitchFamily="34" charset="0"/>
              <a:cs typeface="Calibri" panose="020F0502020204030204" pitchFamily="34" charset="0"/>
            </a:endParaRPr>
          </a:p>
          <a:p>
            <a:pPr algn="ctr"/>
            <a:r>
              <a:rPr lang="en-CA" b="1" dirty="0">
                <a:solidFill>
                  <a:schemeClr val="accent1"/>
                </a:solidFill>
                <a:latin typeface="Calibri" panose="020F0502020204030204" pitchFamily="34" charset="0"/>
                <a:cs typeface="Calibri" panose="020F0502020204030204" pitchFamily="34" charset="0"/>
              </a:rPr>
              <a:t>There is absolutely nothing that can be contained in a contract or in the constitution or bylaws that relieves a Director of these duties. </a:t>
            </a:r>
          </a:p>
        </p:txBody>
      </p:sp>
      <p:sp>
        <p:nvSpPr>
          <p:cNvPr id="7" name="Slide Number Placeholder 6"/>
          <p:cNvSpPr>
            <a:spLocks noGrp="1"/>
          </p:cNvSpPr>
          <p:nvPr>
            <p:ph type="sldNum" sz="quarter" idx="12"/>
          </p:nvPr>
        </p:nvSpPr>
        <p:spPr/>
        <p:txBody>
          <a:bodyPr/>
          <a:lstStyle/>
          <a:p>
            <a:fld id="{876AA15A-6AA9-4381-A536-1B1A65D2EB67}" type="slidenum">
              <a:rPr lang="en-CA" smtClean="0"/>
              <a:t>24</a:t>
            </a:fld>
            <a:endParaRPr lang="en-CA" dirty="0"/>
          </a:p>
        </p:txBody>
      </p:sp>
    </p:spTree>
    <p:extLst>
      <p:ext uri="{BB962C8B-B14F-4D97-AF65-F5344CB8AC3E}">
        <p14:creationId xmlns:p14="http://schemas.microsoft.com/office/powerpoint/2010/main" val="342847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736820"/>
            <a:ext cx="8890247" cy="1152128"/>
          </a:xfrm>
        </p:spPr>
        <p:txBody>
          <a:bodyPr>
            <a:noAutofit/>
          </a:bodyPr>
          <a:lstStyle/>
          <a:p>
            <a:pPr algn="ctr"/>
            <a:r>
              <a:rPr lang="en-CA" sz="3600" b="1" dirty="0">
                <a:solidFill>
                  <a:schemeClr val="accent2"/>
                </a:solidFill>
                <a:latin typeface="Calibri" panose="020F0502020204030204" pitchFamily="34" charset="0"/>
                <a:cs typeface="Calibri" panose="020F0502020204030204" pitchFamily="34" charset="0"/>
              </a:rPr>
              <a:t>What YOU CANNOT do to Minimize risk</a:t>
            </a:r>
          </a:p>
        </p:txBody>
      </p:sp>
      <p:sp>
        <p:nvSpPr>
          <p:cNvPr id="3" name="Subtitle 2"/>
          <p:cNvSpPr>
            <a:spLocks noGrp="1"/>
          </p:cNvSpPr>
          <p:nvPr>
            <p:ph type="subTitle" idx="1"/>
          </p:nvPr>
        </p:nvSpPr>
        <p:spPr>
          <a:xfrm>
            <a:off x="1127448" y="2169206"/>
            <a:ext cx="7949018" cy="3311640"/>
          </a:xfrm>
          <a:ln>
            <a:noFill/>
          </a:ln>
        </p:spPr>
        <p:txBody>
          <a:bodyPr>
            <a:normAutofit/>
          </a:bodyPr>
          <a:lstStyle/>
          <a:p>
            <a:pPr marL="342900" indent="-342900" algn="l">
              <a:buAutoNum type="arabicParenR"/>
            </a:pPr>
            <a:r>
              <a:rPr lang="en-CA" sz="2800" dirty="0">
                <a:solidFill>
                  <a:schemeClr val="accent2"/>
                </a:solidFill>
                <a:latin typeface="Calibri" panose="020F0502020204030204" pitchFamily="34" charset="0"/>
                <a:cs typeface="Calibri" panose="020F0502020204030204" pitchFamily="34" charset="0"/>
              </a:rPr>
              <a:t> </a:t>
            </a:r>
            <a:r>
              <a:rPr lang="en-CA" sz="2800" b="1" dirty="0">
                <a:solidFill>
                  <a:schemeClr val="accent1"/>
                </a:solidFill>
                <a:latin typeface="Calibri" panose="020F0502020204030204" pitchFamily="34" charset="0"/>
                <a:cs typeface="Calibri" panose="020F0502020204030204" pitchFamily="34" charset="0"/>
              </a:rPr>
              <a:t>Do nothing- Taking no action is no excuse even if you did not directly participate</a:t>
            </a:r>
          </a:p>
          <a:p>
            <a:pPr marL="342900" indent="-342900" algn="l">
              <a:buAutoNum type="arabicParenR"/>
            </a:pPr>
            <a:r>
              <a:rPr lang="en-CA" sz="2800" b="1" dirty="0">
                <a:solidFill>
                  <a:schemeClr val="accent1"/>
                </a:solidFill>
                <a:latin typeface="Calibri" panose="020F0502020204030204" pitchFamily="34" charset="0"/>
                <a:cs typeface="Calibri" panose="020F0502020204030204" pitchFamily="34" charset="0"/>
              </a:rPr>
              <a:t>See no evil- You must do whatever necessary to correct a wrong</a:t>
            </a:r>
          </a:p>
          <a:p>
            <a:pPr marL="342900" indent="-342900" algn="l">
              <a:buAutoNum type="arabicParenR"/>
            </a:pPr>
            <a:r>
              <a:rPr lang="en-CA" sz="2800" b="1" dirty="0">
                <a:solidFill>
                  <a:schemeClr val="accent1"/>
                </a:solidFill>
                <a:latin typeface="Calibri" panose="020F0502020204030204" pitchFamily="34" charset="0"/>
                <a:cs typeface="Calibri" panose="020F0502020204030204" pitchFamily="34" charset="0"/>
              </a:rPr>
              <a:t>Resign- resigning after you see an issue that is not corrected does not remove liability</a:t>
            </a:r>
          </a:p>
        </p:txBody>
      </p:sp>
      <p:sp>
        <p:nvSpPr>
          <p:cNvPr id="7" name="Slide Number Placeholder 6"/>
          <p:cNvSpPr>
            <a:spLocks noGrp="1"/>
          </p:cNvSpPr>
          <p:nvPr>
            <p:ph type="sldNum" sz="quarter" idx="12"/>
          </p:nvPr>
        </p:nvSpPr>
        <p:spPr/>
        <p:txBody>
          <a:bodyPr/>
          <a:lstStyle/>
          <a:p>
            <a:fld id="{876AA15A-6AA9-4381-A536-1B1A65D2EB67}" type="slidenum">
              <a:rPr lang="en-CA" smtClean="0"/>
              <a:t>25</a:t>
            </a:fld>
            <a:endParaRPr lang="en-CA" dirty="0"/>
          </a:p>
        </p:txBody>
      </p:sp>
    </p:spTree>
    <p:extLst>
      <p:ext uri="{BB962C8B-B14F-4D97-AF65-F5344CB8AC3E}">
        <p14:creationId xmlns:p14="http://schemas.microsoft.com/office/powerpoint/2010/main" val="3980260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13" y="416028"/>
            <a:ext cx="7643727" cy="1152128"/>
          </a:xfrm>
        </p:spPr>
        <p:txBody>
          <a:bodyPr>
            <a:noAutofit/>
          </a:bodyPr>
          <a:lstStyle/>
          <a:p>
            <a:pPr algn="ctr"/>
            <a:r>
              <a:rPr lang="en-CA" sz="3600" b="1" dirty="0">
                <a:solidFill>
                  <a:schemeClr val="accent2"/>
                </a:solidFill>
                <a:latin typeface="Calibri" panose="020F0502020204030204" pitchFamily="34" charset="0"/>
                <a:cs typeface="Calibri" panose="020F0502020204030204" pitchFamily="34" charset="0"/>
              </a:rPr>
              <a:t>What YOU CAN do to Minimize Risk</a:t>
            </a:r>
          </a:p>
        </p:txBody>
      </p:sp>
      <p:sp>
        <p:nvSpPr>
          <p:cNvPr id="3" name="Subtitle 2"/>
          <p:cNvSpPr>
            <a:spLocks noGrp="1"/>
          </p:cNvSpPr>
          <p:nvPr>
            <p:ph type="subTitle" idx="1"/>
          </p:nvPr>
        </p:nvSpPr>
        <p:spPr>
          <a:xfrm>
            <a:off x="876067" y="2117991"/>
            <a:ext cx="7949018" cy="3311640"/>
          </a:xfrm>
          <a:ln>
            <a:noFill/>
          </a:ln>
        </p:spPr>
        <p:txBody>
          <a:bodyPr>
            <a:normAutofit/>
          </a:bodyPr>
          <a:lstStyle/>
          <a:p>
            <a:pPr marL="342900" indent="-342900" algn="l">
              <a:buAutoNum type="arabicParenR"/>
            </a:pPr>
            <a:r>
              <a:rPr lang="en-CA" sz="2800" b="1" dirty="0">
                <a:solidFill>
                  <a:schemeClr val="accent1"/>
                </a:solidFill>
                <a:latin typeface="Calibri" panose="020F0502020204030204" pitchFamily="34" charset="0"/>
                <a:cs typeface="Calibri" panose="020F0502020204030204" pitchFamily="34" charset="0"/>
              </a:rPr>
              <a:t>Know the people involved</a:t>
            </a:r>
          </a:p>
          <a:p>
            <a:pPr marL="342900" indent="-342900" algn="l">
              <a:buAutoNum type="arabicParenR"/>
            </a:pPr>
            <a:r>
              <a:rPr lang="en-CA" sz="2800" b="1" dirty="0">
                <a:solidFill>
                  <a:schemeClr val="accent1"/>
                </a:solidFill>
                <a:latin typeface="Calibri" panose="020F0502020204030204" pitchFamily="34" charset="0"/>
                <a:cs typeface="Calibri" panose="020F0502020204030204" pitchFamily="34" charset="0"/>
              </a:rPr>
              <a:t>Know your bylaws</a:t>
            </a:r>
          </a:p>
          <a:p>
            <a:pPr marL="342900" indent="-342900" algn="l">
              <a:buAutoNum type="arabicParenR"/>
            </a:pPr>
            <a:r>
              <a:rPr lang="en-CA" sz="2800" b="1" dirty="0">
                <a:solidFill>
                  <a:schemeClr val="accent1"/>
                </a:solidFill>
                <a:latin typeface="Calibri" panose="020F0502020204030204" pitchFamily="34" charset="0"/>
                <a:cs typeface="Calibri" panose="020F0502020204030204" pitchFamily="34" charset="0"/>
              </a:rPr>
              <a:t>Have a working knowledge of what’ s going on</a:t>
            </a:r>
          </a:p>
          <a:p>
            <a:pPr marL="342900" indent="-342900" algn="l">
              <a:buAutoNum type="arabicParenR"/>
            </a:pPr>
            <a:r>
              <a:rPr lang="en-CA" sz="2800" b="1" dirty="0">
                <a:solidFill>
                  <a:schemeClr val="accent1"/>
                </a:solidFill>
                <a:latin typeface="Calibri" panose="020F0502020204030204" pitchFamily="34" charset="0"/>
                <a:cs typeface="Calibri" panose="020F0502020204030204" pitchFamily="34" charset="0"/>
              </a:rPr>
              <a:t>Monitor the finances</a:t>
            </a:r>
          </a:p>
          <a:p>
            <a:pPr marL="342900" indent="-342900" algn="l">
              <a:buAutoNum type="arabicParenR"/>
            </a:pPr>
            <a:r>
              <a:rPr lang="en-CA" sz="2800" b="1" dirty="0">
                <a:solidFill>
                  <a:schemeClr val="accent1"/>
                </a:solidFill>
                <a:latin typeface="Calibri" panose="020F0502020204030204" pitchFamily="34" charset="0"/>
                <a:cs typeface="Calibri" panose="020F0502020204030204" pitchFamily="34" charset="0"/>
              </a:rPr>
              <a:t>Use common sense and intuition</a:t>
            </a:r>
          </a:p>
          <a:p>
            <a:pPr marL="342900" indent="-342900" algn="l">
              <a:buAutoNum type="arabicParenR"/>
            </a:pPr>
            <a:r>
              <a:rPr lang="en-CA" sz="2800" b="1" dirty="0">
                <a:solidFill>
                  <a:schemeClr val="accent1"/>
                </a:solidFill>
                <a:latin typeface="Calibri" panose="020F0502020204030204" pitchFamily="34" charset="0"/>
                <a:cs typeface="Calibri" panose="020F0502020204030204" pitchFamily="34" charset="0"/>
              </a:rPr>
              <a:t>Liability Insurance for Directors is a MUST</a:t>
            </a:r>
          </a:p>
        </p:txBody>
      </p:sp>
      <p:sp>
        <p:nvSpPr>
          <p:cNvPr id="7" name="Slide Number Placeholder 6"/>
          <p:cNvSpPr>
            <a:spLocks noGrp="1"/>
          </p:cNvSpPr>
          <p:nvPr>
            <p:ph type="sldNum" sz="quarter" idx="12"/>
          </p:nvPr>
        </p:nvSpPr>
        <p:spPr/>
        <p:txBody>
          <a:bodyPr/>
          <a:lstStyle/>
          <a:p>
            <a:fld id="{876AA15A-6AA9-4381-A536-1B1A65D2EB67}" type="slidenum">
              <a:rPr lang="en-CA" smtClean="0"/>
              <a:t>26</a:t>
            </a:fld>
            <a:endParaRPr lang="en-CA" dirty="0"/>
          </a:p>
        </p:txBody>
      </p:sp>
    </p:spTree>
    <p:extLst>
      <p:ext uri="{BB962C8B-B14F-4D97-AF65-F5344CB8AC3E}">
        <p14:creationId xmlns:p14="http://schemas.microsoft.com/office/powerpoint/2010/main" val="129328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554"/>
            <a:ext cx="5758408" cy="648072"/>
          </a:xfrm>
        </p:spPr>
        <p:txBody>
          <a:bodyPr>
            <a:noAutofit/>
          </a:bodyPr>
          <a:lstStyle/>
          <a:p>
            <a:pPr algn="ctr"/>
            <a:r>
              <a:rPr lang="en-CA" sz="3600" b="1" dirty="0">
                <a:solidFill>
                  <a:schemeClr val="accent2"/>
                </a:solidFill>
                <a:latin typeface="Calibri" panose="020F0502020204030204" pitchFamily="34" charset="0"/>
                <a:cs typeface="Calibri" panose="020F0502020204030204" pitchFamily="34" charset="0"/>
              </a:rPr>
              <a:t>Code of Conduct</a:t>
            </a:r>
          </a:p>
        </p:txBody>
      </p:sp>
      <p:sp>
        <p:nvSpPr>
          <p:cNvPr id="3" name="Subtitle 2"/>
          <p:cNvSpPr>
            <a:spLocks noGrp="1"/>
          </p:cNvSpPr>
          <p:nvPr>
            <p:ph type="subTitle" idx="1"/>
          </p:nvPr>
        </p:nvSpPr>
        <p:spPr>
          <a:xfrm>
            <a:off x="946936" y="2078850"/>
            <a:ext cx="7949018" cy="3311640"/>
          </a:xfrm>
          <a:ln>
            <a:noFill/>
          </a:ln>
        </p:spPr>
        <p:txBody>
          <a:bodyPr>
            <a:normAutofit/>
          </a:bodyPr>
          <a:lstStyle/>
          <a:p>
            <a:pPr marL="457200" indent="-457200" algn="l">
              <a:buAutoNum type="arabicParenR"/>
            </a:pPr>
            <a:r>
              <a:rPr lang="en-CA" sz="2400" b="1" dirty="0">
                <a:solidFill>
                  <a:schemeClr val="accent1"/>
                </a:solidFill>
                <a:latin typeface="Calibri" panose="020F0502020204030204" pitchFamily="34" charset="0"/>
                <a:cs typeface="Calibri" panose="020F0502020204030204" pitchFamily="34" charset="0"/>
              </a:rPr>
              <a:t>Direct the activities AS A WHOLE</a:t>
            </a:r>
          </a:p>
          <a:p>
            <a:pPr marL="457200" indent="-457200" algn="l">
              <a:buAutoNum type="arabicParenR"/>
            </a:pPr>
            <a:r>
              <a:rPr lang="en-CA" sz="2400" b="1" dirty="0">
                <a:solidFill>
                  <a:schemeClr val="accent1"/>
                </a:solidFill>
                <a:latin typeface="Calibri" panose="020F0502020204030204" pitchFamily="34" charset="0"/>
                <a:cs typeface="Calibri" panose="020F0502020204030204" pitchFamily="34" charset="0"/>
              </a:rPr>
              <a:t>Maintain confidentiality of the details &amp; dynamics</a:t>
            </a:r>
          </a:p>
          <a:p>
            <a:pPr marL="457200" indent="-457200" algn="l">
              <a:buAutoNum type="arabicParenR"/>
            </a:pPr>
            <a:r>
              <a:rPr lang="en-CA" sz="2400" b="1" dirty="0">
                <a:solidFill>
                  <a:schemeClr val="accent1"/>
                </a:solidFill>
                <a:latin typeface="Calibri" panose="020F0502020204030204" pitchFamily="34" charset="0"/>
                <a:cs typeface="Calibri" panose="020F0502020204030204" pitchFamily="34" charset="0"/>
              </a:rPr>
              <a:t>Contributions are positive, constructive and ALL interactions are courteous and respectful</a:t>
            </a:r>
          </a:p>
          <a:p>
            <a:pPr marL="457200" indent="-457200" algn="l">
              <a:buAutoNum type="arabicParenR"/>
            </a:pPr>
            <a:r>
              <a:rPr lang="en-CA" sz="2400" b="1" dirty="0">
                <a:solidFill>
                  <a:schemeClr val="accent1"/>
                </a:solidFill>
                <a:latin typeface="Calibri" panose="020F0502020204030204" pitchFamily="34" charset="0"/>
                <a:cs typeface="Calibri" panose="020F0502020204030204" pitchFamily="34" charset="0"/>
              </a:rPr>
              <a:t>All issues of importance are ratified by the Board</a:t>
            </a:r>
          </a:p>
          <a:p>
            <a:pPr marL="457200" indent="-457200" algn="l">
              <a:buAutoNum type="arabicParenR"/>
            </a:pPr>
            <a:r>
              <a:rPr lang="en-CA" sz="2400" b="1" dirty="0">
                <a:solidFill>
                  <a:schemeClr val="accent1"/>
                </a:solidFill>
                <a:latin typeface="Calibri" panose="020F0502020204030204" pitchFamily="34" charset="0"/>
                <a:cs typeface="Calibri" panose="020F0502020204030204" pitchFamily="34" charset="0"/>
              </a:rPr>
              <a:t>Always adhere to your Mission and Bylaws</a:t>
            </a:r>
          </a:p>
        </p:txBody>
      </p:sp>
      <p:sp>
        <p:nvSpPr>
          <p:cNvPr id="7" name="Slide Number Placeholder 6"/>
          <p:cNvSpPr>
            <a:spLocks noGrp="1"/>
          </p:cNvSpPr>
          <p:nvPr>
            <p:ph type="sldNum" sz="quarter" idx="12"/>
          </p:nvPr>
        </p:nvSpPr>
        <p:spPr/>
        <p:txBody>
          <a:bodyPr/>
          <a:lstStyle/>
          <a:p>
            <a:fld id="{876AA15A-6AA9-4381-A536-1B1A65D2EB67}" type="slidenum">
              <a:rPr lang="en-CA" smtClean="0"/>
              <a:t>27</a:t>
            </a:fld>
            <a:endParaRPr lang="en-CA" dirty="0"/>
          </a:p>
        </p:txBody>
      </p:sp>
    </p:spTree>
    <p:extLst>
      <p:ext uri="{BB962C8B-B14F-4D97-AF65-F5344CB8AC3E}">
        <p14:creationId xmlns:p14="http://schemas.microsoft.com/office/powerpoint/2010/main" val="1708953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6AA15A-6AA9-4381-A536-1B1A65D2EB67}" type="slidenum">
              <a:rPr lang="en-CA" smtClean="0"/>
              <a:t>28</a:t>
            </a:fld>
            <a:endParaRPr lang="en-CA" dirty="0"/>
          </a:p>
        </p:txBody>
      </p:sp>
      <p:pic>
        <p:nvPicPr>
          <p:cNvPr id="8" name="Picture 2" descr="board cartoon 1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16" y="1556793"/>
            <a:ext cx="9227308" cy="312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496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995418"/>
            <a:ext cx="10416480" cy="1627548"/>
          </a:xfrm>
        </p:spPr>
        <p:txBody>
          <a:bodyPr>
            <a:noAutofit/>
          </a:bodyPr>
          <a:lstStyle/>
          <a:p>
            <a:pPr algn="l"/>
            <a:r>
              <a:rPr lang="en-CA" sz="2400" b="1" dirty="0">
                <a:solidFill>
                  <a:schemeClr val="accent2"/>
                </a:solidFill>
                <a:latin typeface="Calibri" panose="020F0502020204030204" pitchFamily="34" charset="0"/>
                <a:cs typeface="Calibri" panose="020F0502020204030204" pitchFamily="34" charset="0"/>
              </a:rPr>
              <a:t>YOU CAN’T BE ALL THINGS TO ALL PEOPLE, so take care of your fans!  </a:t>
            </a:r>
            <a:br>
              <a:rPr lang="en-CA" sz="2400" b="1" dirty="0">
                <a:latin typeface="Calibri" panose="020F0502020204030204" pitchFamily="34" charset="0"/>
                <a:cs typeface="Calibri" panose="020F0502020204030204" pitchFamily="34" charset="0"/>
              </a:rPr>
            </a:br>
            <a:r>
              <a:rPr lang="en-CA" sz="2000" b="1" dirty="0">
                <a:latin typeface="Calibri" panose="020F0502020204030204" pitchFamily="34" charset="0"/>
                <a:cs typeface="Calibri" panose="020F0502020204030204" pitchFamily="34" charset="0"/>
              </a:rPr>
              <a:t>Decide what makes your Chamber Money, friends and famous.</a:t>
            </a:r>
            <a:br>
              <a:rPr lang="en-CA" sz="2000" b="1" dirty="0">
                <a:latin typeface="Calibri" panose="020F0502020204030204" pitchFamily="34" charset="0"/>
                <a:cs typeface="Calibri" panose="020F0502020204030204" pitchFamily="34" charset="0"/>
              </a:rPr>
            </a:br>
            <a:r>
              <a:rPr lang="en-CA" sz="1800" b="1" i="1" dirty="0">
                <a:solidFill>
                  <a:schemeClr val="accent2"/>
                </a:solidFill>
                <a:latin typeface="Calibri" panose="020F0502020204030204" pitchFamily="34" charset="0"/>
                <a:cs typeface="Calibri" panose="020F0502020204030204" pitchFamily="34" charset="0"/>
              </a:rPr>
              <a:t>The best thing about chambers is that we dip our toes into so many pools, and the worst things about chambers is that we dip our toes into so many pools</a:t>
            </a:r>
          </a:p>
        </p:txBody>
      </p:sp>
      <p:sp>
        <p:nvSpPr>
          <p:cNvPr id="7" name="Slide Number Placeholder 6"/>
          <p:cNvSpPr>
            <a:spLocks noGrp="1"/>
          </p:cNvSpPr>
          <p:nvPr>
            <p:ph type="sldNum" sz="quarter" idx="12"/>
          </p:nvPr>
        </p:nvSpPr>
        <p:spPr/>
        <p:txBody>
          <a:bodyPr/>
          <a:lstStyle/>
          <a:p>
            <a:fld id="{876AA15A-6AA9-4381-A536-1B1A65D2EB67}" type="slidenum">
              <a:rPr lang="en-CA" smtClean="0"/>
              <a:t>29</a:t>
            </a:fld>
            <a:endParaRPr lang="en-CA" dirty="0"/>
          </a:p>
        </p:txBody>
      </p:sp>
      <p:pic>
        <p:nvPicPr>
          <p:cNvPr id="15" name="Picture 14">
            <a:extLst>
              <a:ext uri="{FF2B5EF4-FFF2-40B4-BE49-F238E27FC236}">
                <a16:creationId xmlns:a16="http://schemas.microsoft.com/office/drawing/2014/main" id="{8986A64C-4716-43F3-8240-18DA8B096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332656"/>
            <a:ext cx="6915117" cy="4536504"/>
          </a:xfrm>
          <a:prstGeom prst="rect">
            <a:avLst/>
          </a:prstGeom>
        </p:spPr>
      </p:pic>
    </p:spTree>
    <p:extLst>
      <p:ext uri="{BB962C8B-B14F-4D97-AF65-F5344CB8AC3E}">
        <p14:creationId xmlns:p14="http://schemas.microsoft.com/office/powerpoint/2010/main" val="228615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616" y="1752602"/>
            <a:ext cx="5758408" cy="812303"/>
          </a:xfrm>
        </p:spPr>
        <p:txBody>
          <a:bodyPr>
            <a:normAutofit fontScale="90000"/>
          </a:bodyPr>
          <a:lstStyle/>
          <a:p>
            <a:pPr algn="ctr"/>
            <a:r>
              <a:rPr lang="en-CA" b="1" dirty="0">
                <a:solidFill>
                  <a:schemeClr val="accent1">
                    <a:lumMod val="75000"/>
                  </a:schemeClr>
                </a:solidFill>
                <a:latin typeface="Calibri" panose="020F0502020204030204" pitchFamily="34" charset="0"/>
                <a:cs typeface="Calibri" panose="020F0502020204030204" pitchFamily="34" charset="0"/>
              </a:rPr>
              <a:t>Ground Rules</a:t>
            </a:r>
          </a:p>
        </p:txBody>
      </p:sp>
      <p:sp>
        <p:nvSpPr>
          <p:cNvPr id="3" name="Subtitle 2"/>
          <p:cNvSpPr>
            <a:spLocks noGrp="1"/>
          </p:cNvSpPr>
          <p:nvPr>
            <p:ph type="subTitle" idx="1"/>
          </p:nvPr>
        </p:nvSpPr>
        <p:spPr>
          <a:xfrm>
            <a:off x="1501602" y="2924944"/>
            <a:ext cx="7772400" cy="2174399"/>
          </a:xfrm>
        </p:spPr>
        <p:txBody>
          <a:bodyPr>
            <a:normAutofit/>
          </a:bodyPr>
          <a:lstStyle/>
          <a:p>
            <a:pPr marL="457200" indent="-457200" algn="l">
              <a:buFont typeface="Arial" panose="020B0604020202020204" pitchFamily="34" charset="0"/>
              <a:buChar char="•"/>
            </a:pPr>
            <a:r>
              <a:rPr lang="en-CA" sz="2400" b="1" dirty="0">
                <a:solidFill>
                  <a:schemeClr val="accent1">
                    <a:lumMod val="75000"/>
                  </a:schemeClr>
                </a:solidFill>
                <a:latin typeface="Calibri" panose="020F0502020204030204" pitchFamily="34" charset="0"/>
                <a:cs typeface="Calibri" panose="020F0502020204030204" pitchFamily="34" charset="0"/>
              </a:rPr>
              <a:t>Informal session- ask questions as they arise </a:t>
            </a:r>
          </a:p>
          <a:p>
            <a:pPr algn="l"/>
            <a:endParaRPr lang="en-CA" sz="2400" b="1" dirty="0">
              <a:solidFill>
                <a:schemeClr val="accent1">
                  <a:lumMod val="7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CA" sz="2400" b="1" dirty="0">
                <a:solidFill>
                  <a:schemeClr val="accent1">
                    <a:lumMod val="75000"/>
                  </a:schemeClr>
                </a:solidFill>
                <a:latin typeface="Calibri" panose="020F0502020204030204" pitchFamily="34" charset="0"/>
                <a:cs typeface="Calibri" panose="020F0502020204030204" pitchFamily="34" charset="0"/>
              </a:rPr>
              <a:t>Put your Chamber hat on &amp; think in terms of your role as a director and the future wellbeing of YOUR Chamber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3" y="139830"/>
            <a:ext cx="2195735" cy="1562434"/>
          </a:xfrm>
          <a:prstGeom prst="rect">
            <a:avLst/>
          </a:prstGeom>
        </p:spPr>
      </p:pic>
      <p:sp>
        <p:nvSpPr>
          <p:cNvPr id="5" name="TextBox 4"/>
          <p:cNvSpPr txBox="1"/>
          <p:nvPr/>
        </p:nvSpPr>
        <p:spPr>
          <a:xfrm>
            <a:off x="3611205" y="6041362"/>
            <a:ext cx="4536504" cy="369332"/>
          </a:xfrm>
          <a:prstGeom prst="rect">
            <a:avLst/>
          </a:prstGeom>
          <a:noFill/>
        </p:spPr>
        <p:txBody>
          <a:bodyPr wrap="square" rtlCol="0">
            <a:spAutoFit/>
          </a:bodyPr>
          <a:lstStyle/>
          <a:p>
            <a:r>
              <a:rPr lang="en-CA" i="1" dirty="0">
                <a:solidFill>
                  <a:schemeClr val="accent1">
                    <a:lumMod val="75000"/>
                  </a:schemeClr>
                </a:solidFill>
              </a:rPr>
              <a:t>Alberta Chambers , Geared for Success</a:t>
            </a:r>
          </a:p>
        </p:txBody>
      </p:sp>
      <p:sp>
        <p:nvSpPr>
          <p:cNvPr id="7" name="Slide Number Placeholder 6"/>
          <p:cNvSpPr>
            <a:spLocks noGrp="1"/>
          </p:cNvSpPr>
          <p:nvPr>
            <p:ph type="sldNum" sz="quarter" idx="12"/>
          </p:nvPr>
        </p:nvSpPr>
        <p:spPr/>
        <p:txBody>
          <a:bodyPr/>
          <a:lstStyle/>
          <a:p>
            <a:fld id="{876AA15A-6AA9-4381-A536-1B1A65D2EB67}" type="slidenum">
              <a:rPr lang="en-CA" smtClean="0"/>
              <a:t>3</a:t>
            </a:fld>
            <a:endParaRPr lang="en-CA" dirty="0"/>
          </a:p>
        </p:txBody>
      </p:sp>
    </p:spTree>
    <p:extLst>
      <p:ext uri="{BB962C8B-B14F-4D97-AF65-F5344CB8AC3E}">
        <p14:creationId xmlns:p14="http://schemas.microsoft.com/office/powerpoint/2010/main" val="4008591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515" y="831367"/>
            <a:ext cx="5758408" cy="648072"/>
          </a:xfrm>
        </p:spPr>
        <p:txBody>
          <a:bodyPr>
            <a:noAutofit/>
          </a:bodyPr>
          <a:lstStyle/>
          <a:p>
            <a:pPr algn="ctr"/>
            <a:r>
              <a:rPr lang="en-CA" sz="3600" b="1" dirty="0">
                <a:solidFill>
                  <a:schemeClr val="accent2"/>
                </a:solidFill>
                <a:latin typeface="Calibri" panose="020F0502020204030204" pitchFamily="34" charset="0"/>
                <a:cs typeface="Calibri" panose="020F0502020204030204" pitchFamily="34" charset="0"/>
              </a:rPr>
              <a:t>Projects and Events</a:t>
            </a:r>
          </a:p>
        </p:txBody>
      </p:sp>
      <p:sp>
        <p:nvSpPr>
          <p:cNvPr id="3" name="Subtitle 2"/>
          <p:cNvSpPr>
            <a:spLocks noGrp="1"/>
          </p:cNvSpPr>
          <p:nvPr>
            <p:ph type="subTitle" idx="1"/>
          </p:nvPr>
        </p:nvSpPr>
        <p:spPr>
          <a:xfrm>
            <a:off x="677334" y="1916832"/>
            <a:ext cx="7949018" cy="4392488"/>
          </a:xfrm>
          <a:ln>
            <a:noFill/>
          </a:ln>
        </p:spPr>
        <p:txBody>
          <a:bodyPr>
            <a:normAutofit lnSpcReduction="10000"/>
          </a:bodyPr>
          <a:lstStyle/>
          <a:p>
            <a:pPr algn="l"/>
            <a:r>
              <a:rPr lang="en-CA" sz="2000" b="1" dirty="0">
                <a:solidFill>
                  <a:schemeClr val="accent1"/>
                </a:solidFill>
                <a:latin typeface="Calibri" panose="020F0502020204030204" pitchFamily="34" charset="0"/>
                <a:cs typeface="Calibri" panose="020F0502020204030204" pitchFamily="34" charset="0"/>
              </a:rPr>
              <a:t>When planning any project or event ask the following; </a:t>
            </a:r>
          </a:p>
          <a:p>
            <a:pPr marL="457200" indent="-457200" algn="l">
              <a:lnSpc>
                <a:spcPct val="160000"/>
              </a:lnSpc>
              <a:buAutoNum type="arabicParenR"/>
            </a:pPr>
            <a:r>
              <a:rPr lang="en-CA" sz="2000" b="1" dirty="0">
                <a:solidFill>
                  <a:srgbClr val="3366CC"/>
                </a:solidFill>
                <a:latin typeface="Calibri" panose="020F0502020204030204" pitchFamily="34" charset="0"/>
                <a:cs typeface="Calibri" panose="020F0502020204030204" pitchFamily="34" charset="0"/>
              </a:rPr>
              <a:t>Is it a Mission fit?</a:t>
            </a:r>
          </a:p>
          <a:p>
            <a:pPr marL="457200" indent="-457200" algn="l">
              <a:lnSpc>
                <a:spcPct val="160000"/>
              </a:lnSpc>
              <a:buAutoNum type="arabicParenR"/>
            </a:pPr>
            <a:r>
              <a:rPr lang="en-CA" sz="2000" b="1" dirty="0">
                <a:solidFill>
                  <a:srgbClr val="3366CC"/>
                </a:solidFill>
                <a:latin typeface="Calibri" panose="020F0502020204030204" pitchFamily="34" charset="0"/>
                <a:cs typeface="Calibri" panose="020F0502020204030204" pitchFamily="34" charset="0"/>
              </a:rPr>
              <a:t>Will it build strength for the business community?</a:t>
            </a:r>
          </a:p>
          <a:p>
            <a:pPr marL="457200" indent="-457200" algn="l">
              <a:lnSpc>
                <a:spcPct val="160000"/>
              </a:lnSpc>
              <a:buAutoNum type="arabicParenR"/>
            </a:pPr>
            <a:r>
              <a:rPr lang="en-CA" sz="2000" b="1" dirty="0">
                <a:solidFill>
                  <a:srgbClr val="3366CC"/>
                </a:solidFill>
                <a:latin typeface="Calibri" panose="020F0502020204030204" pitchFamily="34" charset="0"/>
                <a:cs typeface="Calibri" panose="020F0502020204030204" pitchFamily="34" charset="0"/>
              </a:rPr>
              <a:t>Will it strengthen communications and relationships? </a:t>
            </a:r>
          </a:p>
          <a:p>
            <a:pPr marL="457200" indent="-457200" algn="l">
              <a:lnSpc>
                <a:spcPct val="160000"/>
              </a:lnSpc>
              <a:buAutoNum type="arabicParenR"/>
            </a:pPr>
            <a:r>
              <a:rPr lang="en-CA" sz="2000" b="1" dirty="0">
                <a:solidFill>
                  <a:srgbClr val="3366CC"/>
                </a:solidFill>
                <a:latin typeface="Calibri" panose="020F0502020204030204" pitchFamily="34" charset="0"/>
                <a:cs typeface="Calibri" panose="020F0502020204030204" pitchFamily="34" charset="0"/>
              </a:rPr>
              <a:t>Will it strengthen the advocacy process (governmental affairs)?</a:t>
            </a:r>
          </a:p>
          <a:p>
            <a:pPr marL="457200" indent="-457200" algn="l">
              <a:lnSpc>
                <a:spcPct val="160000"/>
              </a:lnSpc>
              <a:buAutoNum type="arabicParenR"/>
            </a:pPr>
            <a:r>
              <a:rPr lang="en-CA" sz="2000" b="1" dirty="0">
                <a:solidFill>
                  <a:srgbClr val="3366CC"/>
                </a:solidFill>
                <a:latin typeface="Calibri" panose="020F0502020204030204" pitchFamily="34" charset="0"/>
                <a:cs typeface="Calibri" panose="020F0502020204030204" pitchFamily="34" charset="0"/>
              </a:rPr>
              <a:t>Is it value added for our membership? </a:t>
            </a:r>
          </a:p>
          <a:p>
            <a:pPr marL="457200" indent="-457200" algn="l">
              <a:lnSpc>
                <a:spcPct val="160000"/>
              </a:lnSpc>
              <a:buAutoNum type="arabicParenR"/>
            </a:pPr>
            <a:endParaRPr lang="en-CA" sz="2000" b="1" dirty="0">
              <a:solidFill>
                <a:schemeClr val="accent1"/>
              </a:solidFill>
              <a:latin typeface="Calibri" panose="020F0502020204030204" pitchFamily="34" charset="0"/>
              <a:cs typeface="Calibri" panose="020F0502020204030204" pitchFamily="34" charset="0"/>
            </a:endParaRPr>
          </a:p>
          <a:p>
            <a:pPr algn="ctr"/>
            <a:r>
              <a:rPr lang="en-CA" sz="2400" b="1" i="1" dirty="0">
                <a:solidFill>
                  <a:schemeClr val="accent1"/>
                </a:solidFill>
                <a:latin typeface="Calibri" panose="020F0502020204030204" pitchFamily="34" charset="0"/>
                <a:cs typeface="Calibri" panose="020F0502020204030204" pitchFamily="34" charset="0"/>
              </a:rPr>
              <a:t>Are we making Money, friends and our Chamber famous? </a:t>
            </a:r>
          </a:p>
        </p:txBody>
      </p:sp>
      <p:sp>
        <p:nvSpPr>
          <p:cNvPr id="7" name="Slide Number Placeholder 6"/>
          <p:cNvSpPr>
            <a:spLocks noGrp="1"/>
          </p:cNvSpPr>
          <p:nvPr>
            <p:ph type="sldNum" sz="quarter" idx="12"/>
          </p:nvPr>
        </p:nvSpPr>
        <p:spPr/>
        <p:txBody>
          <a:bodyPr/>
          <a:lstStyle/>
          <a:p>
            <a:fld id="{876AA15A-6AA9-4381-A536-1B1A65D2EB67}" type="slidenum">
              <a:rPr lang="en-CA" smtClean="0"/>
              <a:t>30</a:t>
            </a:fld>
            <a:endParaRPr lang="en-CA" dirty="0"/>
          </a:p>
        </p:txBody>
      </p:sp>
    </p:spTree>
    <p:extLst>
      <p:ext uri="{BB962C8B-B14F-4D97-AF65-F5344CB8AC3E}">
        <p14:creationId xmlns:p14="http://schemas.microsoft.com/office/powerpoint/2010/main" val="256078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716489-8EBB-400D-8254-505053A03395}"/>
              </a:ext>
            </a:extLst>
          </p:cNvPr>
          <p:cNvSpPr>
            <a:spLocks noGrp="1"/>
          </p:cNvSpPr>
          <p:nvPr>
            <p:ph type="sldNum" sz="quarter" idx="12"/>
          </p:nvPr>
        </p:nvSpPr>
        <p:spPr/>
        <p:txBody>
          <a:bodyPr/>
          <a:lstStyle/>
          <a:p>
            <a:fld id="{876AA15A-6AA9-4381-A536-1B1A65D2EB67}" type="slidenum">
              <a:rPr lang="en-CA" smtClean="0"/>
              <a:t>31</a:t>
            </a:fld>
            <a:endParaRPr lang="en-CA" dirty="0"/>
          </a:p>
        </p:txBody>
      </p:sp>
      <p:pic>
        <p:nvPicPr>
          <p:cNvPr id="6" name="Picture 2" descr="board of directors cartoons, board of directors cartoon, funny, board of directors picture, board of directors pictures, board of directors image, board of directors images, board of directors illustration, board of directors illustrations ">
            <a:extLst>
              <a:ext uri="{FF2B5EF4-FFF2-40B4-BE49-F238E27FC236}">
                <a16:creationId xmlns:a16="http://schemas.microsoft.com/office/drawing/2014/main" id="{D1E08B22-6B0E-40B6-A31D-E40497B32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235" y="1849535"/>
            <a:ext cx="6379428" cy="48324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3E90958-8C1E-44BB-BB00-32B9CF572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116632"/>
            <a:ext cx="2195735" cy="1562434"/>
          </a:xfrm>
          <a:prstGeom prst="rect">
            <a:avLst/>
          </a:prstGeom>
        </p:spPr>
      </p:pic>
    </p:spTree>
    <p:extLst>
      <p:ext uri="{BB962C8B-B14F-4D97-AF65-F5344CB8AC3E}">
        <p14:creationId xmlns:p14="http://schemas.microsoft.com/office/powerpoint/2010/main" val="342583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6AA15A-6AA9-4381-A536-1B1A65D2EB67}" type="slidenum">
              <a:rPr lang="en-CA" smtClean="0"/>
              <a:t>32</a:t>
            </a:fld>
            <a:endParaRPr lang="en-CA" dirty="0"/>
          </a:p>
        </p:txBody>
      </p:sp>
      <p:pic>
        <p:nvPicPr>
          <p:cNvPr id="8" name="Picture 7">
            <a:extLst>
              <a:ext uri="{FF2B5EF4-FFF2-40B4-BE49-F238E27FC236}">
                <a16:creationId xmlns:a16="http://schemas.microsoft.com/office/drawing/2014/main" id="{D7E4F472-57F0-4DE3-A733-ABF28C337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764704"/>
            <a:ext cx="7320136" cy="5641783"/>
          </a:xfrm>
          <a:prstGeom prst="rect">
            <a:avLst/>
          </a:prstGeom>
        </p:spPr>
      </p:pic>
    </p:spTree>
    <p:extLst>
      <p:ext uri="{BB962C8B-B14F-4D97-AF65-F5344CB8AC3E}">
        <p14:creationId xmlns:p14="http://schemas.microsoft.com/office/powerpoint/2010/main" val="3028844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945452"/>
            <a:ext cx="5758408" cy="648072"/>
          </a:xfrm>
        </p:spPr>
        <p:txBody>
          <a:bodyPr>
            <a:noAutofit/>
          </a:bodyPr>
          <a:lstStyle/>
          <a:p>
            <a:pPr algn="ctr"/>
            <a:r>
              <a:rPr lang="en-CA" sz="3600" b="1" dirty="0">
                <a:solidFill>
                  <a:schemeClr val="accent2"/>
                </a:solidFill>
                <a:latin typeface="Calibri" panose="020F0502020204030204" pitchFamily="34" charset="0"/>
                <a:cs typeface="Calibri" panose="020F0502020204030204" pitchFamily="34" charset="0"/>
              </a:rPr>
              <a:t>Cautionary Notes </a:t>
            </a:r>
          </a:p>
        </p:txBody>
      </p:sp>
      <p:sp>
        <p:nvSpPr>
          <p:cNvPr id="3" name="Subtitle 2"/>
          <p:cNvSpPr>
            <a:spLocks noGrp="1"/>
          </p:cNvSpPr>
          <p:nvPr>
            <p:ph type="subTitle" idx="1"/>
          </p:nvPr>
        </p:nvSpPr>
        <p:spPr>
          <a:xfrm>
            <a:off x="1127448" y="2276872"/>
            <a:ext cx="7949018" cy="3311640"/>
          </a:xfrm>
          <a:ln>
            <a:noFill/>
          </a:ln>
        </p:spPr>
        <p:txBody>
          <a:bodyPr>
            <a:normAutofit lnSpcReduction="10000"/>
          </a:bodyPr>
          <a:lstStyle/>
          <a:p>
            <a:pPr algn="ctr"/>
            <a:r>
              <a:rPr lang="en-CA" sz="2400" b="1" dirty="0">
                <a:solidFill>
                  <a:schemeClr val="accent2"/>
                </a:solidFill>
                <a:latin typeface="Calibri" panose="020F0502020204030204" pitchFamily="34" charset="0"/>
                <a:cs typeface="Calibri" panose="020F0502020204030204" pitchFamily="34" charset="0"/>
              </a:rPr>
              <a:t>Your Membership is the first and last authority</a:t>
            </a:r>
          </a:p>
          <a:p>
            <a:pPr marL="342900" indent="-342900" algn="l">
              <a:buFontTx/>
              <a:buChar char="-"/>
            </a:pPr>
            <a:r>
              <a:rPr lang="en-CA" sz="2400" b="1" dirty="0">
                <a:solidFill>
                  <a:schemeClr val="accent1"/>
                </a:solidFill>
                <a:latin typeface="Calibri" panose="020F0502020204030204" pitchFamily="34" charset="0"/>
                <a:cs typeface="Calibri" panose="020F0502020204030204" pitchFamily="34" charset="0"/>
              </a:rPr>
              <a:t>A Director has no authority to commit the Chamber to any action, project of financial obligation</a:t>
            </a:r>
            <a:br>
              <a:rPr lang="en-CA" sz="2400" b="1" dirty="0">
                <a:solidFill>
                  <a:schemeClr val="accent1"/>
                </a:solidFill>
                <a:latin typeface="Calibri" panose="020F0502020204030204" pitchFamily="34" charset="0"/>
                <a:cs typeface="Calibri" panose="020F0502020204030204" pitchFamily="34" charset="0"/>
              </a:rPr>
            </a:br>
            <a:endParaRPr lang="en-CA" sz="2400" b="1" dirty="0">
              <a:solidFill>
                <a:schemeClr val="accent1"/>
              </a:solidFill>
              <a:latin typeface="Calibri" panose="020F0502020204030204" pitchFamily="34" charset="0"/>
              <a:cs typeface="Calibri" panose="020F0502020204030204" pitchFamily="34" charset="0"/>
            </a:endParaRPr>
          </a:p>
          <a:p>
            <a:pPr marL="342900" indent="-342900" algn="l">
              <a:buFontTx/>
              <a:buChar char="-"/>
            </a:pPr>
            <a:r>
              <a:rPr lang="en-CA" sz="2400" b="1" dirty="0">
                <a:solidFill>
                  <a:schemeClr val="accent1"/>
                </a:solidFill>
                <a:latin typeface="Calibri" panose="020F0502020204030204" pitchFamily="34" charset="0"/>
                <a:cs typeface="Calibri" panose="020F0502020204030204" pitchFamily="34" charset="0"/>
              </a:rPr>
              <a:t>No Director may speak for the Chamber except on matters where the Chamber has a clearly defined policy</a:t>
            </a:r>
            <a:br>
              <a:rPr lang="en-CA" sz="2400" b="1" dirty="0">
                <a:solidFill>
                  <a:schemeClr val="accent1"/>
                </a:solidFill>
                <a:latin typeface="Calibri" panose="020F0502020204030204" pitchFamily="34" charset="0"/>
                <a:cs typeface="Calibri" panose="020F0502020204030204" pitchFamily="34" charset="0"/>
              </a:rPr>
            </a:br>
            <a:endParaRPr lang="en-CA" sz="2400" b="1" dirty="0">
              <a:solidFill>
                <a:schemeClr val="accent1"/>
              </a:solidFill>
              <a:latin typeface="Calibri" panose="020F0502020204030204" pitchFamily="34" charset="0"/>
              <a:cs typeface="Calibri" panose="020F0502020204030204" pitchFamily="34" charset="0"/>
            </a:endParaRPr>
          </a:p>
          <a:p>
            <a:pPr marL="342900" indent="-342900" algn="l">
              <a:buFontTx/>
              <a:buChar char="-"/>
            </a:pPr>
            <a:r>
              <a:rPr lang="en-CA" sz="2400" b="1" dirty="0">
                <a:solidFill>
                  <a:schemeClr val="accent1"/>
                </a:solidFill>
                <a:latin typeface="Calibri" panose="020F0502020204030204" pitchFamily="34" charset="0"/>
                <a:cs typeface="Calibri" panose="020F0502020204030204" pitchFamily="34" charset="0"/>
              </a:rPr>
              <a:t>Avoid conflicts of interest  </a:t>
            </a:r>
          </a:p>
          <a:p>
            <a:pPr marL="342900" indent="-342900" algn="l">
              <a:buFontTx/>
              <a:buChar char="-"/>
            </a:pPr>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33</a:t>
            </a:fld>
            <a:endParaRPr lang="en-CA" dirty="0"/>
          </a:p>
        </p:txBody>
      </p:sp>
    </p:spTree>
    <p:extLst>
      <p:ext uri="{BB962C8B-B14F-4D97-AF65-F5344CB8AC3E}">
        <p14:creationId xmlns:p14="http://schemas.microsoft.com/office/powerpoint/2010/main" val="2646953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124744"/>
            <a:ext cx="5758408" cy="648072"/>
          </a:xfrm>
        </p:spPr>
        <p:txBody>
          <a:bodyPr>
            <a:noAutofit/>
          </a:bodyPr>
          <a:lstStyle/>
          <a:p>
            <a:pPr algn="ctr"/>
            <a:r>
              <a:rPr lang="en-CA" sz="3600" b="1" dirty="0">
                <a:latin typeface="Calibri" panose="020F0502020204030204" pitchFamily="34" charset="0"/>
                <a:cs typeface="Calibri" panose="020F0502020204030204" pitchFamily="34" charset="0"/>
              </a:rPr>
              <a:t>Conflict of Interest</a:t>
            </a:r>
          </a:p>
        </p:txBody>
      </p:sp>
      <p:sp>
        <p:nvSpPr>
          <p:cNvPr id="3" name="Subtitle 2"/>
          <p:cNvSpPr>
            <a:spLocks noGrp="1"/>
          </p:cNvSpPr>
          <p:nvPr>
            <p:ph type="subTitle" idx="1"/>
          </p:nvPr>
        </p:nvSpPr>
        <p:spPr>
          <a:xfrm>
            <a:off x="839416" y="2204864"/>
            <a:ext cx="7949018" cy="3311640"/>
          </a:xfrm>
          <a:ln>
            <a:noFill/>
          </a:ln>
        </p:spPr>
        <p:txBody>
          <a:bodyPr>
            <a:normAutofit/>
          </a:bodyPr>
          <a:lstStyle/>
          <a:p>
            <a:pPr algn="l"/>
            <a:r>
              <a:rPr lang="en-CA" sz="2400" b="1" dirty="0">
                <a:solidFill>
                  <a:schemeClr val="accent2"/>
                </a:solidFill>
                <a:latin typeface="Calibri" panose="020F0502020204030204" pitchFamily="34" charset="0"/>
                <a:cs typeface="Calibri" panose="020F0502020204030204" pitchFamily="34" charset="0"/>
              </a:rPr>
              <a:t>A conflict of interest occurs when an individual or organization is involved in multiple interests, one of which could possibly corrupt their motivation.</a:t>
            </a:r>
          </a:p>
          <a:p>
            <a:pPr algn="l"/>
            <a:r>
              <a:rPr lang="en-CA" sz="2400" b="1" dirty="0">
                <a:solidFill>
                  <a:schemeClr val="accent2"/>
                </a:solidFill>
                <a:latin typeface="Calibri" panose="020F0502020204030204" pitchFamily="34" charset="0"/>
                <a:cs typeface="Calibri" panose="020F0502020204030204" pitchFamily="34" charset="0"/>
              </a:rPr>
              <a:t> </a:t>
            </a:r>
          </a:p>
          <a:p>
            <a:pPr algn="l"/>
            <a:r>
              <a:rPr lang="en-CA" sz="2400" b="1" dirty="0">
                <a:solidFill>
                  <a:schemeClr val="accent2"/>
                </a:solidFill>
                <a:latin typeface="Calibri" panose="020F0502020204030204" pitchFamily="34" charset="0"/>
                <a:cs typeface="Calibri" panose="020F0502020204030204" pitchFamily="34" charset="0"/>
              </a:rPr>
              <a:t>A “conflict of interest” exists if the decision COULD be influenced – it is not necessary that the influence actually takes place.</a:t>
            </a:r>
            <a:r>
              <a:rPr lang="en-US" altLang="en-US" sz="2400" dirty="0">
                <a:solidFill>
                  <a:schemeClr val="accent2"/>
                </a:solidFill>
                <a:latin typeface="Calibri" panose="020F0502020204030204" pitchFamily="34" charset="0"/>
                <a:cs typeface="Calibri" panose="020F0502020204030204" pitchFamily="34" charset="0"/>
              </a:rPr>
              <a:t> </a:t>
            </a:r>
            <a:r>
              <a:rPr lang="en-US" altLang="en-US" sz="1200" dirty="0">
                <a:solidFill>
                  <a:schemeClr val="accent2"/>
                </a:solidFill>
                <a:latin typeface="Calibri" panose="020F0502020204030204" pitchFamily="34" charset="0"/>
                <a:cs typeface="Calibri" panose="020F0502020204030204" pitchFamily="34" charset="0"/>
              </a:rPr>
              <a:t>(Excerpt from a policy template developed by the BC Law Reform Commission)</a:t>
            </a:r>
          </a:p>
          <a:p>
            <a:pPr algn="l"/>
            <a:endParaRPr lang="en-CA" sz="2400" b="1"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34</a:t>
            </a:fld>
            <a:endParaRPr lang="en-CA" dirty="0"/>
          </a:p>
        </p:txBody>
      </p:sp>
    </p:spTree>
    <p:extLst>
      <p:ext uri="{BB962C8B-B14F-4D97-AF65-F5344CB8AC3E}">
        <p14:creationId xmlns:p14="http://schemas.microsoft.com/office/powerpoint/2010/main" val="3762118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9496" y="1065196"/>
            <a:ext cx="5758408" cy="648072"/>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The Board  Staff Relationship </a:t>
            </a:r>
          </a:p>
        </p:txBody>
      </p:sp>
      <p:sp>
        <p:nvSpPr>
          <p:cNvPr id="3" name="Subtitle 2"/>
          <p:cNvSpPr>
            <a:spLocks noGrp="1"/>
          </p:cNvSpPr>
          <p:nvPr>
            <p:ph type="subTitle" idx="1"/>
          </p:nvPr>
        </p:nvSpPr>
        <p:spPr>
          <a:xfrm>
            <a:off x="839416" y="2210525"/>
            <a:ext cx="7949018" cy="3311640"/>
          </a:xfrm>
          <a:ln>
            <a:noFill/>
          </a:ln>
        </p:spPr>
        <p:txBody>
          <a:bodyPr>
            <a:noAutofit/>
          </a:bodyPr>
          <a:lstStyle/>
          <a:p>
            <a:pPr algn="ctr"/>
            <a:r>
              <a:rPr lang="en-CA" sz="2000" b="1" dirty="0">
                <a:solidFill>
                  <a:schemeClr val="accent1"/>
                </a:solidFill>
                <a:latin typeface="Californian FB" panose="0207040306080B030204" pitchFamily="18" charset="0"/>
              </a:rPr>
              <a:t> </a:t>
            </a:r>
            <a:r>
              <a:rPr lang="en-CA" sz="2000" b="1" dirty="0">
                <a:solidFill>
                  <a:schemeClr val="accent1"/>
                </a:solidFill>
                <a:latin typeface="Calibri" panose="020F0502020204030204" pitchFamily="34" charset="0"/>
                <a:cs typeface="Calibri" panose="020F0502020204030204" pitchFamily="34" charset="0"/>
              </a:rPr>
              <a:t>The Board and Staff MUST be partners, collaborating and </a:t>
            </a:r>
            <a:br>
              <a:rPr lang="en-CA" sz="2000" b="1" dirty="0">
                <a:solidFill>
                  <a:schemeClr val="accent1"/>
                </a:solidFill>
                <a:latin typeface="Calibri" panose="020F0502020204030204" pitchFamily="34" charset="0"/>
                <a:cs typeface="Calibri" panose="020F0502020204030204" pitchFamily="34" charset="0"/>
              </a:rPr>
            </a:br>
            <a:r>
              <a:rPr lang="en-CA" sz="2000" b="1" dirty="0">
                <a:solidFill>
                  <a:schemeClr val="accent1"/>
                </a:solidFill>
                <a:latin typeface="Calibri" panose="020F0502020204030204" pitchFamily="34" charset="0"/>
                <a:cs typeface="Calibri" panose="020F0502020204030204" pitchFamily="34" charset="0"/>
              </a:rPr>
              <a:t>aligned for the good of the Chamber </a:t>
            </a:r>
          </a:p>
          <a:p>
            <a:pPr algn="l"/>
            <a:r>
              <a:rPr lang="en-CA" sz="2000" b="1" dirty="0">
                <a:solidFill>
                  <a:schemeClr val="accent1"/>
                </a:solidFill>
                <a:latin typeface="Calibri" panose="020F0502020204030204" pitchFamily="34" charset="0"/>
                <a:cs typeface="Calibri" panose="020F0502020204030204" pitchFamily="34" charset="0"/>
              </a:rPr>
              <a:t>Tips: </a:t>
            </a:r>
          </a:p>
          <a:p>
            <a:pPr marL="342900" indent="-342900" algn="l">
              <a:buFont typeface="Arial" panose="020B0604020202020204" pitchFamily="34" charset="0"/>
              <a:buChar char="•"/>
            </a:pPr>
            <a:r>
              <a:rPr lang="en-CA" sz="2000" b="1" dirty="0">
                <a:solidFill>
                  <a:schemeClr val="accent1"/>
                </a:solidFill>
                <a:latin typeface="Calibri" panose="020F0502020204030204" pitchFamily="34" charset="0"/>
                <a:cs typeface="Calibri" panose="020F0502020204030204" pitchFamily="34" charset="0"/>
              </a:rPr>
              <a:t>Avoid micromanagement </a:t>
            </a:r>
          </a:p>
          <a:p>
            <a:pPr marL="342900" indent="-342900" algn="l">
              <a:buFont typeface="Arial" panose="020B0604020202020204" pitchFamily="34" charset="0"/>
              <a:buChar char="•"/>
            </a:pPr>
            <a:r>
              <a:rPr lang="en-CA" sz="2000" b="1" dirty="0">
                <a:solidFill>
                  <a:schemeClr val="accent1"/>
                </a:solidFill>
                <a:latin typeface="Calibri" panose="020F0502020204030204" pitchFamily="34" charset="0"/>
                <a:cs typeface="Calibri" panose="020F0502020204030204" pitchFamily="34" charset="0"/>
              </a:rPr>
              <a:t>Be clear with your expectations</a:t>
            </a:r>
          </a:p>
          <a:p>
            <a:pPr marL="342900" indent="-342900" algn="l">
              <a:buFont typeface="Arial" panose="020B0604020202020204" pitchFamily="34" charset="0"/>
              <a:buChar char="•"/>
            </a:pPr>
            <a:r>
              <a:rPr lang="en-CA" sz="2000" b="1" dirty="0">
                <a:solidFill>
                  <a:schemeClr val="accent1"/>
                </a:solidFill>
                <a:latin typeface="Calibri" panose="020F0502020204030204" pitchFamily="34" charset="0"/>
                <a:cs typeface="Calibri" panose="020F0502020204030204" pitchFamily="34" charset="0"/>
              </a:rPr>
              <a:t>Respect time</a:t>
            </a:r>
          </a:p>
          <a:p>
            <a:pPr marL="342900" indent="-342900" algn="l">
              <a:buFont typeface="Arial" panose="020B0604020202020204" pitchFamily="34" charset="0"/>
              <a:buChar char="•"/>
            </a:pPr>
            <a:r>
              <a:rPr lang="en-CA" sz="2000" b="1" dirty="0">
                <a:solidFill>
                  <a:schemeClr val="accent1"/>
                </a:solidFill>
                <a:latin typeface="Calibri" panose="020F0502020204030204" pitchFamily="34" charset="0"/>
                <a:cs typeface="Calibri" panose="020F0502020204030204" pitchFamily="34" charset="0"/>
              </a:rPr>
              <a:t>Understand all that happens in the day to day when</a:t>
            </a:r>
          </a:p>
          <a:p>
            <a:pPr algn="l"/>
            <a:r>
              <a:rPr lang="en-CA" sz="2000" b="1" dirty="0">
                <a:solidFill>
                  <a:schemeClr val="accent1"/>
                </a:solidFill>
                <a:latin typeface="Calibri" panose="020F0502020204030204" pitchFamily="34" charset="0"/>
                <a:cs typeface="Calibri" panose="020F0502020204030204" pitchFamily="34" charset="0"/>
              </a:rPr>
              <a:t>       adding more tasks or events</a:t>
            </a:r>
            <a:br>
              <a:rPr lang="en-CA" sz="2000" b="1" dirty="0">
                <a:solidFill>
                  <a:schemeClr val="accent1"/>
                </a:solidFill>
                <a:latin typeface="Calibri" panose="020F0502020204030204" pitchFamily="34" charset="0"/>
                <a:cs typeface="Calibri" panose="020F0502020204030204" pitchFamily="34" charset="0"/>
              </a:rPr>
            </a:br>
            <a:endParaRPr lang="en-CA" sz="2000" b="1" dirty="0">
              <a:solidFill>
                <a:schemeClr val="accent1"/>
              </a:solidFill>
              <a:latin typeface="Calibri" panose="020F0502020204030204" pitchFamily="34" charset="0"/>
              <a:cs typeface="Calibri" panose="020F0502020204030204" pitchFamily="34" charset="0"/>
            </a:endParaRPr>
          </a:p>
          <a:p>
            <a:pPr algn="ctr"/>
            <a:r>
              <a:rPr lang="en-CA" sz="1600" b="1" i="1" dirty="0">
                <a:solidFill>
                  <a:schemeClr val="accent1"/>
                </a:solidFill>
                <a:latin typeface="Calibri" panose="020F0502020204030204" pitchFamily="34" charset="0"/>
                <a:cs typeface="Calibri" panose="020F0502020204030204" pitchFamily="34" charset="0"/>
              </a:rPr>
              <a:t>“ The Board is responsible for creating the future, not minding the shop” </a:t>
            </a:r>
            <a:br>
              <a:rPr lang="en-CA" sz="1600" b="1" i="1" dirty="0">
                <a:solidFill>
                  <a:schemeClr val="accent1"/>
                </a:solidFill>
                <a:latin typeface="Calibri" panose="020F0502020204030204" pitchFamily="34" charset="0"/>
                <a:cs typeface="Calibri" panose="020F0502020204030204" pitchFamily="34" charset="0"/>
              </a:rPr>
            </a:br>
            <a:r>
              <a:rPr lang="en-CA" sz="1600" b="1" i="1" dirty="0">
                <a:solidFill>
                  <a:schemeClr val="accent1"/>
                </a:solidFill>
                <a:latin typeface="Calibri" panose="020F0502020204030204" pitchFamily="34" charset="0"/>
                <a:cs typeface="Calibri" panose="020F0502020204030204" pitchFamily="34" charset="0"/>
              </a:rPr>
              <a:t>                                                                                                                          John Carver</a:t>
            </a:r>
          </a:p>
        </p:txBody>
      </p:sp>
      <p:sp>
        <p:nvSpPr>
          <p:cNvPr id="7" name="Slide Number Placeholder 6"/>
          <p:cNvSpPr>
            <a:spLocks noGrp="1"/>
          </p:cNvSpPr>
          <p:nvPr>
            <p:ph type="sldNum" sz="quarter" idx="12"/>
          </p:nvPr>
        </p:nvSpPr>
        <p:spPr/>
        <p:txBody>
          <a:bodyPr/>
          <a:lstStyle/>
          <a:p>
            <a:fld id="{876AA15A-6AA9-4381-A536-1B1A65D2EB67}" type="slidenum">
              <a:rPr lang="en-CA" smtClean="0"/>
              <a:t>35</a:t>
            </a:fld>
            <a:endParaRPr lang="en-CA" dirty="0"/>
          </a:p>
        </p:txBody>
      </p:sp>
    </p:spTree>
    <p:extLst>
      <p:ext uri="{BB962C8B-B14F-4D97-AF65-F5344CB8AC3E}">
        <p14:creationId xmlns:p14="http://schemas.microsoft.com/office/powerpoint/2010/main" val="3291154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8577" y="1196752"/>
            <a:ext cx="5758408" cy="812303"/>
          </a:xfrm>
        </p:spPr>
        <p:txBody>
          <a:bodyPr>
            <a:noAutofit/>
          </a:bodyPr>
          <a:lstStyle/>
          <a:p>
            <a:pPr algn="ctr"/>
            <a:r>
              <a:rPr lang="en-CA" sz="4000" b="1" dirty="0">
                <a:latin typeface="Californian FB" panose="0207040306080B030204" pitchFamily="18" charset="0"/>
              </a:rPr>
              <a:t>Reality Check</a:t>
            </a:r>
          </a:p>
        </p:txBody>
      </p:sp>
      <p:sp>
        <p:nvSpPr>
          <p:cNvPr id="3" name="Subtitle 2"/>
          <p:cNvSpPr>
            <a:spLocks noGrp="1"/>
          </p:cNvSpPr>
          <p:nvPr>
            <p:ph type="subTitle" idx="1"/>
          </p:nvPr>
        </p:nvSpPr>
        <p:spPr>
          <a:xfrm>
            <a:off x="911425" y="2754536"/>
            <a:ext cx="7949018" cy="3672408"/>
          </a:xfrm>
          <a:ln>
            <a:noFill/>
          </a:ln>
        </p:spPr>
        <p:txBody>
          <a:bodyPr>
            <a:normAutofit lnSpcReduction="10000"/>
          </a:bodyPr>
          <a:lstStyle/>
          <a:p>
            <a:pPr algn="l"/>
            <a:r>
              <a:rPr lang="en-CA" sz="2400" b="1" dirty="0">
                <a:solidFill>
                  <a:schemeClr val="accent2"/>
                </a:solidFill>
                <a:latin typeface="Californian FB" panose="0207040306080B030204" pitchFamily="18" charset="0"/>
              </a:rPr>
              <a:t>Your ED’s are supposed to grow the business </a:t>
            </a:r>
            <a:br>
              <a:rPr lang="en-CA" sz="2400" b="1" dirty="0">
                <a:solidFill>
                  <a:schemeClr val="accent2"/>
                </a:solidFill>
                <a:latin typeface="Californian FB" panose="0207040306080B030204" pitchFamily="18" charset="0"/>
              </a:rPr>
            </a:br>
            <a:r>
              <a:rPr lang="en-CA" sz="2400" b="1" dirty="0">
                <a:solidFill>
                  <a:schemeClr val="accent2"/>
                </a:solidFill>
                <a:latin typeface="Californian FB" panose="0207040306080B030204" pitchFamily="18" charset="0"/>
              </a:rPr>
              <a:t>and help to transform your community!</a:t>
            </a:r>
          </a:p>
          <a:p>
            <a:pPr algn="l"/>
            <a:r>
              <a:rPr lang="en-CA" sz="2100" b="1" dirty="0">
                <a:solidFill>
                  <a:schemeClr val="accent2"/>
                </a:solidFill>
                <a:latin typeface="Californian FB" panose="0207040306080B030204" pitchFamily="18" charset="0"/>
              </a:rPr>
              <a:t>Chamber Managers have an average tenure of 1.5 years</a:t>
            </a:r>
          </a:p>
          <a:p>
            <a:pPr algn="l"/>
            <a:r>
              <a:rPr lang="en-CA" sz="1700" b="1" dirty="0">
                <a:solidFill>
                  <a:schemeClr val="accent2"/>
                </a:solidFill>
                <a:latin typeface="Californian FB" panose="0207040306080B030204" pitchFamily="18" charset="0"/>
              </a:rPr>
              <a:t>New Boss every year, New Directors every year</a:t>
            </a:r>
          </a:p>
          <a:p>
            <a:pPr algn="l"/>
            <a:r>
              <a:rPr lang="en-CA" sz="1700" b="1" dirty="0">
                <a:solidFill>
                  <a:schemeClr val="accent2"/>
                </a:solidFill>
                <a:latin typeface="Californian FB" panose="0207040306080B030204" pitchFamily="18" charset="0"/>
              </a:rPr>
              <a:t>New Challenges every day on top of day to day administration, Events </a:t>
            </a:r>
            <a:br>
              <a:rPr lang="en-CA" sz="1700" b="1" dirty="0">
                <a:solidFill>
                  <a:schemeClr val="accent2"/>
                </a:solidFill>
                <a:latin typeface="Californian FB" panose="0207040306080B030204" pitchFamily="18" charset="0"/>
              </a:rPr>
            </a:br>
            <a:r>
              <a:rPr lang="en-CA" sz="1700" b="1" dirty="0">
                <a:solidFill>
                  <a:schemeClr val="accent2"/>
                </a:solidFill>
                <a:latin typeface="Californian FB" panose="0207040306080B030204" pitchFamily="18" charset="0"/>
              </a:rPr>
              <a:t>and often limited pay rates, limited budgets. </a:t>
            </a:r>
          </a:p>
          <a:p>
            <a:pPr algn="l"/>
            <a:endParaRPr lang="en-CA" sz="1700" b="1" dirty="0">
              <a:solidFill>
                <a:schemeClr val="accent2"/>
              </a:solidFill>
              <a:latin typeface="Californian FB" panose="0207040306080B030204" pitchFamily="18" charset="0"/>
            </a:endParaRPr>
          </a:p>
          <a:p>
            <a:pPr algn="l"/>
            <a:r>
              <a:rPr lang="en-CA" sz="1700" b="1" dirty="0">
                <a:solidFill>
                  <a:schemeClr val="accent2"/>
                </a:solidFill>
                <a:latin typeface="Californian FB" panose="0207040306080B030204" pitchFamily="18" charset="0"/>
              </a:rPr>
              <a:t>Please consider as a Board how you can show the paid positions in</a:t>
            </a:r>
            <a:br>
              <a:rPr lang="en-CA" sz="1700" b="1" dirty="0">
                <a:solidFill>
                  <a:schemeClr val="accent2"/>
                </a:solidFill>
                <a:latin typeface="Californian FB" panose="0207040306080B030204" pitchFamily="18" charset="0"/>
              </a:rPr>
            </a:br>
            <a:r>
              <a:rPr lang="en-CA" sz="1700" b="1" dirty="0">
                <a:solidFill>
                  <a:schemeClr val="accent2"/>
                </a:solidFill>
                <a:latin typeface="Californian FB" panose="0207040306080B030204" pitchFamily="18" charset="0"/>
              </a:rPr>
              <a:t> your Chamber appreciation. </a:t>
            </a:r>
            <a:endParaRPr lang="en-CA" sz="2400" b="1" dirty="0">
              <a:solidFill>
                <a:schemeClr val="accent2"/>
              </a:solidFill>
              <a:latin typeface="Californian FB" panose="0207040306080B030204" pitchFamily="18" charset="0"/>
            </a:endParaRPr>
          </a:p>
          <a:p>
            <a:pPr algn="l"/>
            <a:r>
              <a:rPr lang="en-CA" sz="2000" b="1" dirty="0">
                <a:solidFill>
                  <a:schemeClr val="accent2"/>
                </a:solidFill>
                <a:latin typeface="Californian FB" panose="0207040306080B030204" pitchFamily="18"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5" y="198879"/>
            <a:ext cx="1632938" cy="1161961"/>
          </a:xfrm>
          <a:prstGeom prst="rect">
            <a:avLst/>
          </a:prstGeom>
        </p:spPr>
      </p:pic>
      <p:sp>
        <p:nvSpPr>
          <p:cNvPr id="7" name="Slide Number Placeholder 6"/>
          <p:cNvSpPr>
            <a:spLocks noGrp="1"/>
          </p:cNvSpPr>
          <p:nvPr>
            <p:ph type="sldNum" sz="quarter" idx="12"/>
          </p:nvPr>
        </p:nvSpPr>
        <p:spPr/>
        <p:txBody>
          <a:bodyPr/>
          <a:lstStyle/>
          <a:p>
            <a:fld id="{876AA15A-6AA9-4381-A536-1B1A65D2EB67}" type="slidenum">
              <a:rPr lang="en-CA" smtClean="0"/>
              <a:t>36</a:t>
            </a:fld>
            <a:endParaRPr lang="en-CA" dirty="0"/>
          </a:p>
        </p:txBody>
      </p:sp>
      <p:pic>
        <p:nvPicPr>
          <p:cNvPr id="8" name="Picture 4" descr="43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1150" y="2145709"/>
            <a:ext cx="23590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120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959" y="574283"/>
            <a:ext cx="4019659" cy="1152128"/>
          </a:xfrm>
        </p:spPr>
        <p:txBody>
          <a:bodyPr>
            <a:noAutofit/>
          </a:bodyPr>
          <a:lstStyle/>
          <a:p>
            <a:pPr algn="ctr"/>
            <a:r>
              <a:rPr lang="en-CA" sz="3600" b="1" dirty="0">
                <a:solidFill>
                  <a:schemeClr val="accent2"/>
                </a:solidFill>
                <a:latin typeface="Calibri" panose="020F0502020204030204" pitchFamily="34" charset="0"/>
                <a:cs typeface="Calibri" panose="020F0502020204030204" pitchFamily="34" charset="0"/>
              </a:rPr>
              <a:t>Budget &amp; Finances </a:t>
            </a:r>
          </a:p>
        </p:txBody>
      </p:sp>
      <p:sp>
        <p:nvSpPr>
          <p:cNvPr id="3" name="Subtitle 2"/>
          <p:cNvSpPr>
            <a:spLocks noGrp="1"/>
          </p:cNvSpPr>
          <p:nvPr>
            <p:ph type="subTitle" idx="1"/>
          </p:nvPr>
        </p:nvSpPr>
        <p:spPr>
          <a:xfrm>
            <a:off x="1003958" y="2060848"/>
            <a:ext cx="7949018" cy="3311640"/>
          </a:xfrm>
          <a:ln>
            <a:noFill/>
          </a:ln>
        </p:spPr>
        <p:txBody>
          <a:bodyPr>
            <a:normAutofit fontScale="92500" lnSpcReduction="20000"/>
          </a:bodyPr>
          <a:lstStyle/>
          <a:p>
            <a:pPr algn="l"/>
            <a:r>
              <a:rPr lang="en-CA" sz="2000" b="1" dirty="0">
                <a:solidFill>
                  <a:schemeClr val="accent1"/>
                </a:solidFill>
                <a:latin typeface="Calibri" panose="020F0502020204030204" pitchFamily="34" charset="0"/>
                <a:cs typeface="Calibri" panose="020F0502020204030204" pitchFamily="34" charset="0"/>
              </a:rPr>
              <a:t>Your budget is your future. Your Chamber’s program should be based on;</a:t>
            </a:r>
          </a:p>
          <a:p>
            <a:pPr algn="l"/>
            <a:endParaRPr lang="en-CA" sz="2000" b="1" dirty="0">
              <a:solidFill>
                <a:schemeClr val="accent1"/>
              </a:solidFill>
              <a:latin typeface="Calibri" panose="020F0502020204030204" pitchFamily="34" charset="0"/>
              <a:cs typeface="Calibri" panose="020F0502020204030204" pitchFamily="34" charset="0"/>
            </a:endParaRPr>
          </a:p>
          <a:p>
            <a:pPr marL="514350" indent="-514350" algn="l">
              <a:buAutoNum type="alphaLcParenR"/>
            </a:pPr>
            <a:r>
              <a:rPr lang="en-CA" sz="2000" b="1" dirty="0">
                <a:solidFill>
                  <a:schemeClr val="accent1"/>
                </a:solidFill>
                <a:latin typeface="Calibri" panose="020F0502020204030204" pitchFamily="34" charset="0"/>
                <a:cs typeface="Calibri" panose="020F0502020204030204" pitchFamily="34" charset="0"/>
              </a:rPr>
              <a:t>Clear cut objectives</a:t>
            </a:r>
          </a:p>
          <a:p>
            <a:pPr marL="514350" indent="-514350" algn="l">
              <a:buAutoNum type="alphaLcParenR"/>
            </a:pPr>
            <a:r>
              <a:rPr lang="en-CA" sz="2000" b="1" dirty="0">
                <a:solidFill>
                  <a:schemeClr val="accent1"/>
                </a:solidFill>
                <a:latin typeface="Calibri" panose="020F0502020204030204" pitchFamily="34" charset="0"/>
                <a:cs typeface="Calibri" panose="020F0502020204030204" pitchFamily="34" charset="0"/>
              </a:rPr>
              <a:t>Realistic goals</a:t>
            </a:r>
          </a:p>
          <a:p>
            <a:pPr marL="514350" indent="-514350" algn="l">
              <a:buAutoNum type="alphaLcParenR"/>
            </a:pPr>
            <a:r>
              <a:rPr lang="en-CA" sz="2000" b="1" dirty="0">
                <a:solidFill>
                  <a:schemeClr val="accent1"/>
                </a:solidFill>
                <a:latin typeface="Calibri" panose="020F0502020204030204" pitchFamily="34" charset="0"/>
                <a:cs typeface="Calibri" panose="020F0502020204030204" pitchFamily="34" charset="0"/>
              </a:rPr>
              <a:t>Ample finances to achieve the goal</a:t>
            </a:r>
          </a:p>
          <a:p>
            <a:pPr marL="514350" indent="-514350" algn="l">
              <a:buAutoNum type="alphaLcParenR"/>
            </a:pPr>
            <a:r>
              <a:rPr lang="en-CA" sz="2000" b="1" dirty="0">
                <a:solidFill>
                  <a:schemeClr val="accent1"/>
                </a:solidFill>
                <a:latin typeface="Calibri" panose="020F0502020204030204" pitchFamily="34" charset="0"/>
                <a:cs typeface="Calibri" panose="020F0502020204030204" pitchFamily="34" charset="0"/>
              </a:rPr>
              <a:t>If the goal is good for the chamber and achievable go for it</a:t>
            </a:r>
          </a:p>
          <a:p>
            <a:pPr marL="514350" indent="-514350" algn="l">
              <a:buAutoNum type="alphaLcParenR"/>
            </a:pPr>
            <a:r>
              <a:rPr lang="en-CA" sz="2000" b="1" dirty="0">
                <a:solidFill>
                  <a:schemeClr val="accent1"/>
                </a:solidFill>
                <a:latin typeface="Calibri" panose="020F0502020204030204" pitchFamily="34" charset="0"/>
                <a:cs typeface="Calibri" panose="020F0502020204030204" pitchFamily="34" charset="0"/>
              </a:rPr>
              <a:t>Operating reserve (6-12 months) &amp; Capital budget</a:t>
            </a:r>
          </a:p>
          <a:p>
            <a:pPr marL="514350" indent="-514350" algn="l">
              <a:buAutoNum type="alphaLcParenR"/>
            </a:pPr>
            <a:endParaRPr lang="en-CA" sz="2000" b="1" dirty="0">
              <a:solidFill>
                <a:schemeClr val="accent1"/>
              </a:solidFill>
              <a:latin typeface="Calibri" panose="020F0502020204030204" pitchFamily="34" charset="0"/>
              <a:cs typeface="Calibri" panose="020F0502020204030204" pitchFamily="34" charset="0"/>
            </a:endParaRPr>
          </a:p>
          <a:p>
            <a:pPr algn="l"/>
            <a:r>
              <a:rPr lang="en-CA" sz="2000" b="1" dirty="0">
                <a:solidFill>
                  <a:schemeClr val="accent1"/>
                </a:solidFill>
                <a:latin typeface="Calibri" panose="020F0502020204030204" pitchFamily="34" charset="0"/>
                <a:cs typeface="Calibri" panose="020F0502020204030204" pitchFamily="34" charset="0"/>
              </a:rPr>
              <a:t>              “Non Profit” is your tax status-not your business plan</a:t>
            </a:r>
          </a:p>
        </p:txBody>
      </p:sp>
      <p:sp>
        <p:nvSpPr>
          <p:cNvPr id="7" name="Slide Number Placeholder 6"/>
          <p:cNvSpPr>
            <a:spLocks noGrp="1"/>
          </p:cNvSpPr>
          <p:nvPr>
            <p:ph type="sldNum" sz="quarter" idx="12"/>
          </p:nvPr>
        </p:nvSpPr>
        <p:spPr/>
        <p:txBody>
          <a:bodyPr/>
          <a:lstStyle/>
          <a:p>
            <a:fld id="{876AA15A-6AA9-4381-A536-1B1A65D2EB67}" type="slidenum">
              <a:rPr lang="en-CA" smtClean="0"/>
              <a:t>37</a:t>
            </a:fld>
            <a:endParaRPr lang="en-CA" dirty="0"/>
          </a:p>
        </p:txBody>
      </p:sp>
    </p:spTree>
    <p:extLst>
      <p:ext uri="{BB962C8B-B14F-4D97-AF65-F5344CB8AC3E}">
        <p14:creationId xmlns:p14="http://schemas.microsoft.com/office/powerpoint/2010/main" val="980855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448" y="779906"/>
            <a:ext cx="5758408" cy="648072"/>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Practical Steps for Board Service</a:t>
            </a:r>
          </a:p>
        </p:txBody>
      </p:sp>
      <p:sp>
        <p:nvSpPr>
          <p:cNvPr id="3" name="Subtitle 2"/>
          <p:cNvSpPr>
            <a:spLocks noGrp="1"/>
          </p:cNvSpPr>
          <p:nvPr>
            <p:ph type="subTitle" idx="1"/>
          </p:nvPr>
        </p:nvSpPr>
        <p:spPr>
          <a:xfrm>
            <a:off x="1143548" y="1916832"/>
            <a:ext cx="7949018" cy="3311640"/>
          </a:xfrm>
          <a:ln>
            <a:noFill/>
          </a:ln>
        </p:spPr>
        <p:txBody>
          <a:bodyPr>
            <a:normAutofit fontScale="92500" lnSpcReduction="20000"/>
          </a:bodyPr>
          <a:lstStyle/>
          <a:p>
            <a:pPr algn="l"/>
            <a:r>
              <a:rPr lang="en-CA" sz="2000" b="1" dirty="0">
                <a:solidFill>
                  <a:schemeClr val="accent1"/>
                </a:solidFill>
                <a:latin typeface="Calibri" panose="020F0502020204030204" pitchFamily="34" charset="0"/>
                <a:cs typeface="Calibri" panose="020F0502020204030204" pitchFamily="34" charset="0"/>
              </a:rPr>
              <a:t>To make the most out of your Service for both you and the Chamber consider;</a:t>
            </a:r>
          </a:p>
          <a:p>
            <a:pPr marL="457200" indent="-457200" algn="l">
              <a:buAutoNum type="arabicParenR"/>
            </a:pPr>
            <a:r>
              <a:rPr lang="en-CA" sz="2000" b="1" dirty="0">
                <a:solidFill>
                  <a:schemeClr val="accent1"/>
                </a:solidFill>
                <a:latin typeface="Calibri" panose="020F0502020204030204" pitchFamily="34" charset="0"/>
                <a:cs typeface="Calibri" panose="020F0502020204030204" pitchFamily="34" charset="0"/>
              </a:rPr>
              <a:t>Attend all Board and general meetings </a:t>
            </a:r>
          </a:p>
          <a:p>
            <a:pPr marL="457200" indent="-457200" algn="l">
              <a:buAutoNum type="arabicParenR"/>
            </a:pPr>
            <a:r>
              <a:rPr lang="en-CA" sz="2000" b="1" dirty="0">
                <a:solidFill>
                  <a:schemeClr val="accent1"/>
                </a:solidFill>
                <a:latin typeface="Calibri" panose="020F0502020204030204" pitchFamily="34" charset="0"/>
                <a:cs typeface="Calibri" panose="020F0502020204030204" pitchFamily="34" charset="0"/>
              </a:rPr>
              <a:t>Start and end meetings on time (Chair)</a:t>
            </a:r>
          </a:p>
          <a:p>
            <a:pPr marL="457200" indent="-457200" algn="l">
              <a:buAutoNum type="arabicParenR"/>
            </a:pPr>
            <a:r>
              <a:rPr lang="en-CA" sz="2000" b="1" dirty="0">
                <a:solidFill>
                  <a:schemeClr val="accent1"/>
                </a:solidFill>
                <a:latin typeface="Calibri" panose="020F0502020204030204" pitchFamily="34" charset="0"/>
                <a:cs typeface="Calibri" panose="020F0502020204030204" pitchFamily="34" charset="0"/>
              </a:rPr>
              <a:t>Review agenda and supporting documents prior</a:t>
            </a:r>
          </a:p>
          <a:p>
            <a:pPr marL="457200" indent="-457200" algn="l">
              <a:buAutoNum type="arabicParenR"/>
            </a:pPr>
            <a:r>
              <a:rPr lang="en-CA" sz="2000" b="1" dirty="0">
                <a:solidFill>
                  <a:schemeClr val="accent1"/>
                </a:solidFill>
                <a:latin typeface="Calibri" panose="020F0502020204030204" pitchFamily="34" charset="0"/>
                <a:cs typeface="Calibri" panose="020F0502020204030204" pitchFamily="34" charset="0"/>
              </a:rPr>
              <a:t>Be prepared if you are to present or speak on an issue</a:t>
            </a:r>
          </a:p>
          <a:p>
            <a:pPr marL="457200" indent="-457200" algn="l">
              <a:buAutoNum type="arabicParenR"/>
            </a:pPr>
            <a:r>
              <a:rPr lang="en-CA" sz="2000" b="1" dirty="0">
                <a:solidFill>
                  <a:schemeClr val="accent1"/>
                </a:solidFill>
                <a:latin typeface="Calibri" panose="020F0502020204030204" pitchFamily="34" charset="0"/>
                <a:cs typeface="Calibri" panose="020F0502020204030204" pitchFamily="34" charset="0"/>
              </a:rPr>
              <a:t>Treat all discussions and information as confidential when applicable </a:t>
            </a:r>
          </a:p>
          <a:p>
            <a:pPr marL="457200" indent="-457200" algn="l">
              <a:buAutoNum type="arabicParenR"/>
            </a:pPr>
            <a:r>
              <a:rPr lang="en-CA" sz="2000" b="1" dirty="0">
                <a:solidFill>
                  <a:schemeClr val="accent1"/>
                </a:solidFill>
                <a:latin typeface="Calibri" panose="020F0502020204030204" pitchFamily="34" charset="0"/>
                <a:cs typeface="Calibri" panose="020F0502020204030204" pitchFamily="34" charset="0"/>
              </a:rPr>
              <a:t>Chair at least one committee</a:t>
            </a:r>
          </a:p>
          <a:p>
            <a:pPr marL="457200" indent="-457200" algn="l">
              <a:buAutoNum type="arabicParenR"/>
            </a:pPr>
            <a:r>
              <a:rPr lang="en-CA" sz="2000" b="1" dirty="0">
                <a:solidFill>
                  <a:schemeClr val="accent1"/>
                </a:solidFill>
                <a:latin typeface="Calibri" panose="020F0502020204030204" pitchFamily="34" charset="0"/>
                <a:cs typeface="Calibri" panose="020F0502020204030204" pitchFamily="34" charset="0"/>
              </a:rPr>
              <a:t>Go through the President for any requests of staff</a:t>
            </a: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38</a:t>
            </a:fld>
            <a:endParaRPr lang="en-CA" dirty="0"/>
          </a:p>
        </p:txBody>
      </p:sp>
    </p:spTree>
    <p:extLst>
      <p:ext uri="{BB962C8B-B14F-4D97-AF65-F5344CB8AC3E}">
        <p14:creationId xmlns:p14="http://schemas.microsoft.com/office/powerpoint/2010/main" val="3484843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3592" y="1702265"/>
            <a:ext cx="7704856" cy="3454928"/>
          </a:xfrm>
          <a:ln>
            <a:noFill/>
          </a:ln>
        </p:spPr>
        <p:txBody>
          <a:bodyPr>
            <a:normAutofit/>
          </a:bodyPr>
          <a:lstStyle/>
          <a:p>
            <a:pPr algn="l"/>
            <a:endParaRPr lang="en-CA" sz="2400" dirty="0">
              <a:solidFill>
                <a:schemeClr val="accent4">
                  <a:lumMod val="75000"/>
                </a:schemeClr>
              </a:solidFill>
              <a:latin typeface="Californian FB" panose="0207040306080B030204" pitchFamily="18" charset="0"/>
            </a:endParaRPr>
          </a:p>
          <a:p>
            <a:pPr algn="l"/>
            <a:endParaRPr lang="en-CA" sz="2400" dirty="0">
              <a:solidFill>
                <a:schemeClr val="accent4">
                  <a:lumMod val="75000"/>
                </a:schemeClr>
              </a:solidFill>
              <a:latin typeface="Californian FB" panose="0207040306080B030204" pitchFamily="18" charset="0"/>
            </a:endParaRP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39</a:t>
            </a:fld>
            <a:endParaRPr lang="en-CA" dirty="0"/>
          </a:p>
        </p:txBody>
      </p:sp>
      <p:pic>
        <p:nvPicPr>
          <p:cNvPr id="3076" name="Picture 4" descr="board of directors cartoons, board of directors cartoon, funny, board of directors picture, board of directors pictures, board of directors image, board of directors images, board of directors illustration, board of directors illustrat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1376113"/>
            <a:ext cx="5438109" cy="410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3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260648"/>
            <a:ext cx="5758408" cy="812303"/>
          </a:xfrm>
        </p:spPr>
        <p:txBody>
          <a:bodyPr>
            <a:noAutofit/>
          </a:bodyPr>
          <a:lstStyle/>
          <a:p>
            <a:pPr algn="ctr"/>
            <a:r>
              <a:rPr lang="en-CA" sz="4000" b="1" dirty="0">
                <a:solidFill>
                  <a:schemeClr val="accent2"/>
                </a:solidFill>
                <a:latin typeface="Calibri" panose="020F0502020204030204" pitchFamily="34" charset="0"/>
                <a:cs typeface="Calibri" panose="020F0502020204030204" pitchFamily="34" charset="0"/>
              </a:rPr>
              <a:t>Thanks! </a:t>
            </a:r>
          </a:p>
        </p:txBody>
      </p:sp>
      <p:sp>
        <p:nvSpPr>
          <p:cNvPr id="7" name="Slide Number Placeholder 6"/>
          <p:cNvSpPr>
            <a:spLocks noGrp="1"/>
          </p:cNvSpPr>
          <p:nvPr>
            <p:ph type="sldNum" sz="quarter" idx="12"/>
          </p:nvPr>
        </p:nvSpPr>
        <p:spPr/>
        <p:txBody>
          <a:bodyPr/>
          <a:lstStyle/>
          <a:p>
            <a:fld id="{876AA15A-6AA9-4381-A536-1B1A65D2EB67}" type="slidenum">
              <a:rPr lang="en-CA" smtClean="0"/>
              <a:t>4</a:t>
            </a:fld>
            <a:endParaRPr lang="en-CA" dirty="0"/>
          </a:p>
        </p:txBody>
      </p:sp>
      <p:pic>
        <p:nvPicPr>
          <p:cNvPr id="6" name="Picture 5">
            <a:extLst>
              <a:ext uri="{FF2B5EF4-FFF2-40B4-BE49-F238E27FC236}">
                <a16:creationId xmlns:a16="http://schemas.microsoft.com/office/drawing/2014/main" id="{E27C3F3E-49FD-4867-AB6C-14EA4BA8D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247632"/>
            <a:ext cx="6696744" cy="5357396"/>
          </a:xfrm>
          <a:prstGeom prst="rect">
            <a:avLst/>
          </a:prstGeom>
        </p:spPr>
      </p:pic>
    </p:spTree>
    <p:extLst>
      <p:ext uri="{BB962C8B-B14F-4D97-AF65-F5344CB8AC3E}">
        <p14:creationId xmlns:p14="http://schemas.microsoft.com/office/powerpoint/2010/main" val="310014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2255" y="645704"/>
            <a:ext cx="5758408" cy="648072"/>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Role of the President</a:t>
            </a:r>
          </a:p>
        </p:txBody>
      </p:sp>
      <p:sp>
        <p:nvSpPr>
          <p:cNvPr id="3" name="Subtitle 2"/>
          <p:cNvSpPr>
            <a:spLocks noGrp="1"/>
          </p:cNvSpPr>
          <p:nvPr>
            <p:ph type="subTitle" idx="1"/>
          </p:nvPr>
        </p:nvSpPr>
        <p:spPr>
          <a:xfrm>
            <a:off x="1006951" y="1657800"/>
            <a:ext cx="7949018" cy="4554496"/>
          </a:xfrm>
          <a:ln>
            <a:noFill/>
          </a:ln>
        </p:spPr>
        <p:txBody>
          <a:bodyPr>
            <a:normAutofit fontScale="92500" lnSpcReduction="10000"/>
          </a:bodyPr>
          <a:lstStyle/>
          <a:p>
            <a:pPr algn="l"/>
            <a:r>
              <a:rPr lang="en-CA" b="1" dirty="0">
                <a:solidFill>
                  <a:schemeClr val="accent1"/>
                </a:solidFill>
                <a:latin typeface="Calibri" panose="020F0502020204030204" pitchFamily="34" charset="0"/>
                <a:cs typeface="Calibri" panose="020F0502020204030204" pitchFamily="34" charset="0"/>
              </a:rPr>
              <a:t>The President provides leadership to the Board of Directors ensuring policy and procedure is followed</a:t>
            </a:r>
          </a:p>
          <a:p>
            <a:pPr marL="457200" indent="-457200" algn="l">
              <a:buAutoNum type="arabicParenR"/>
            </a:pPr>
            <a:r>
              <a:rPr lang="en-CA" b="1" dirty="0">
                <a:solidFill>
                  <a:schemeClr val="accent1"/>
                </a:solidFill>
                <a:latin typeface="Calibri" panose="020F0502020204030204" pitchFamily="34" charset="0"/>
                <a:cs typeface="Calibri" panose="020F0502020204030204" pitchFamily="34" charset="0"/>
              </a:rPr>
              <a:t>Chair and implement the planned agenda for all meetings</a:t>
            </a:r>
          </a:p>
          <a:p>
            <a:pPr marL="457200" indent="-457200" algn="l">
              <a:buAutoNum type="arabicParenR"/>
            </a:pPr>
            <a:r>
              <a:rPr lang="en-CA" b="1" dirty="0">
                <a:solidFill>
                  <a:schemeClr val="accent1"/>
                </a:solidFill>
                <a:latin typeface="Calibri" panose="020F0502020204030204" pitchFamily="34" charset="0"/>
                <a:cs typeface="Calibri" panose="020F0502020204030204" pitchFamily="34" charset="0"/>
              </a:rPr>
              <a:t>Act as a guide not as a boss</a:t>
            </a:r>
          </a:p>
          <a:p>
            <a:pPr marL="457200" indent="-457200" algn="l">
              <a:buAutoNum type="arabicParenR"/>
            </a:pPr>
            <a:r>
              <a:rPr lang="en-CA" b="1" dirty="0">
                <a:solidFill>
                  <a:schemeClr val="accent1"/>
                </a:solidFill>
                <a:latin typeface="Calibri" panose="020F0502020204030204" pitchFamily="34" charset="0"/>
                <a:cs typeface="Calibri" panose="020F0502020204030204" pitchFamily="34" charset="0"/>
              </a:rPr>
              <a:t>Ensure ALL board members have an opportunity to speak and share their opinions, and knowledge in a respectful environment</a:t>
            </a:r>
          </a:p>
          <a:p>
            <a:pPr marL="457200" indent="-457200" algn="l">
              <a:buAutoNum type="arabicParenR"/>
            </a:pPr>
            <a:r>
              <a:rPr lang="en-CA" b="1" dirty="0">
                <a:solidFill>
                  <a:schemeClr val="accent1"/>
                </a:solidFill>
                <a:latin typeface="Calibri" panose="020F0502020204030204" pitchFamily="34" charset="0"/>
                <a:cs typeface="Calibri" panose="020F0502020204030204" pitchFamily="34" charset="0"/>
              </a:rPr>
              <a:t>Respect start and end times for all meetings</a:t>
            </a:r>
          </a:p>
          <a:p>
            <a:pPr marL="457200" indent="-457200" algn="l">
              <a:buFont typeface="+mj-lt"/>
              <a:buAutoNum type="arabicParenR" startAt="5"/>
            </a:pPr>
            <a:r>
              <a:rPr lang="en-CA" b="1" dirty="0">
                <a:solidFill>
                  <a:schemeClr val="accent1"/>
                </a:solidFill>
                <a:latin typeface="Calibri" panose="020F0502020204030204" pitchFamily="34" charset="0"/>
                <a:cs typeface="Calibri" panose="020F0502020204030204" pitchFamily="34" charset="0"/>
              </a:rPr>
              <a:t>Represent your Boards decisions at community meetings and events </a:t>
            </a:r>
          </a:p>
          <a:p>
            <a:pPr marL="457200" indent="-457200" algn="l">
              <a:buFont typeface="+mj-lt"/>
              <a:buAutoNum type="arabicParenR" startAt="5"/>
            </a:pPr>
            <a:r>
              <a:rPr lang="en-CA" b="1" dirty="0">
                <a:solidFill>
                  <a:schemeClr val="accent1"/>
                </a:solidFill>
                <a:latin typeface="Calibri" panose="020F0502020204030204" pitchFamily="34" charset="0"/>
                <a:cs typeface="Calibri" panose="020F0502020204030204" pitchFamily="34" charset="0"/>
              </a:rPr>
              <a:t>Be the liaison between the wishes of the Board and your Staff</a:t>
            </a:r>
          </a:p>
          <a:p>
            <a:pPr marL="457200" indent="-457200" algn="l">
              <a:buAutoNum type="arabicParenR" startAt="5"/>
            </a:pPr>
            <a:r>
              <a:rPr lang="en-CA" b="1" dirty="0">
                <a:solidFill>
                  <a:schemeClr val="accent1"/>
                </a:solidFill>
                <a:latin typeface="Calibri" panose="020F0502020204030204" pitchFamily="34" charset="0"/>
                <a:cs typeface="Calibri" panose="020F0502020204030204" pitchFamily="34" charset="0"/>
              </a:rPr>
              <a:t>Meet regularly with your Executive Director (ED) or Manager</a:t>
            </a:r>
          </a:p>
          <a:p>
            <a:pPr marL="457200" indent="-457200" algn="l">
              <a:buFont typeface="+mj-lt"/>
              <a:buAutoNum type="arabicParenR" startAt="5"/>
            </a:pPr>
            <a:r>
              <a:rPr lang="en-CA" b="1" dirty="0">
                <a:solidFill>
                  <a:schemeClr val="accent1"/>
                </a:solidFill>
                <a:latin typeface="Calibri" panose="020F0502020204030204" pitchFamily="34" charset="0"/>
                <a:cs typeface="Calibri" panose="020F0502020204030204" pitchFamily="34" charset="0"/>
              </a:rPr>
              <a:t>In consultation with your  Board and Executive committee annually review performance of ED. Provide constructive feedback to improve performance when needed. </a:t>
            </a:r>
          </a:p>
          <a:p>
            <a:pPr marL="457200" indent="-457200" algn="l">
              <a:buAutoNum type="arabicParenR" startAt="5"/>
            </a:pPr>
            <a:r>
              <a:rPr lang="en-CA" b="1" dirty="0">
                <a:solidFill>
                  <a:schemeClr val="accent1"/>
                </a:solidFill>
                <a:latin typeface="Calibri" panose="020F0502020204030204" pitchFamily="34" charset="0"/>
                <a:cs typeface="Calibri" panose="020F0502020204030204" pitchFamily="34" charset="0"/>
              </a:rPr>
              <a:t>Act as a signing officer for the Chamber </a:t>
            </a:r>
          </a:p>
          <a:p>
            <a:pPr marL="457200" indent="-457200" algn="l">
              <a:buAutoNum type="arabicParenR"/>
            </a:pPr>
            <a:endParaRPr lang="en-CA" b="1" dirty="0">
              <a:solidFill>
                <a:schemeClr val="accent1"/>
              </a:solidFill>
              <a:latin typeface="Calibri" panose="020F0502020204030204" pitchFamily="34" charset="0"/>
              <a:cs typeface="Calibri" panose="020F0502020204030204" pitchFamily="34" charset="0"/>
            </a:endParaRPr>
          </a:p>
          <a:p>
            <a:pPr marL="457200" indent="-457200" algn="l">
              <a:buAutoNum type="arabicParenR"/>
            </a:pPr>
            <a:endParaRPr lang="en-CA" sz="2400" dirty="0">
              <a:solidFill>
                <a:schemeClr val="accent4">
                  <a:lumMod val="75000"/>
                </a:schemeClr>
              </a:solidFill>
              <a:latin typeface="Californian FB" panose="0207040306080B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4" y="65118"/>
            <a:ext cx="1728192" cy="1229741"/>
          </a:xfrm>
          <a:prstGeom prst="rect">
            <a:avLst/>
          </a:prstGeom>
        </p:spPr>
      </p:pic>
      <p:sp>
        <p:nvSpPr>
          <p:cNvPr id="7" name="Slide Number Placeholder 6"/>
          <p:cNvSpPr>
            <a:spLocks noGrp="1"/>
          </p:cNvSpPr>
          <p:nvPr>
            <p:ph type="sldNum" sz="quarter" idx="12"/>
          </p:nvPr>
        </p:nvSpPr>
        <p:spPr/>
        <p:txBody>
          <a:bodyPr/>
          <a:lstStyle/>
          <a:p>
            <a:fld id="{876AA15A-6AA9-4381-A536-1B1A65D2EB67}" type="slidenum">
              <a:rPr lang="en-CA" smtClean="0"/>
              <a:t>40</a:t>
            </a:fld>
            <a:endParaRPr lang="en-CA" dirty="0"/>
          </a:p>
        </p:txBody>
      </p:sp>
    </p:spTree>
    <p:extLst>
      <p:ext uri="{BB962C8B-B14F-4D97-AF65-F5344CB8AC3E}">
        <p14:creationId xmlns:p14="http://schemas.microsoft.com/office/powerpoint/2010/main" val="90251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6321-CCEC-45BA-BDA3-9E6552430539}"/>
              </a:ext>
            </a:extLst>
          </p:cNvPr>
          <p:cNvSpPr>
            <a:spLocks noGrp="1"/>
          </p:cNvSpPr>
          <p:nvPr>
            <p:ph type="title"/>
          </p:nvPr>
        </p:nvSpPr>
        <p:spPr>
          <a:xfrm>
            <a:off x="411448" y="1028080"/>
            <a:ext cx="8596668" cy="1320800"/>
          </a:xfrm>
        </p:spPr>
        <p:txBody>
          <a:bodyPr/>
          <a:lstStyle/>
          <a:p>
            <a:r>
              <a:rPr lang="en-US" dirty="0"/>
              <a:t>Role of the Vice President or Chair</a:t>
            </a:r>
          </a:p>
        </p:txBody>
      </p:sp>
      <p:sp>
        <p:nvSpPr>
          <p:cNvPr id="5" name="Slide Number Placeholder 4">
            <a:extLst>
              <a:ext uri="{FF2B5EF4-FFF2-40B4-BE49-F238E27FC236}">
                <a16:creationId xmlns:a16="http://schemas.microsoft.com/office/drawing/2014/main" id="{0310BD4E-9BFB-418F-8D46-F182DED623E6}"/>
              </a:ext>
            </a:extLst>
          </p:cNvPr>
          <p:cNvSpPr>
            <a:spLocks noGrp="1"/>
          </p:cNvSpPr>
          <p:nvPr>
            <p:ph type="sldNum" sz="quarter" idx="12"/>
          </p:nvPr>
        </p:nvSpPr>
        <p:spPr/>
        <p:txBody>
          <a:bodyPr/>
          <a:lstStyle/>
          <a:p>
            <a:fld id="{876AA15A-6AA9-4381-A536-1B1A65D2EB67}" type="slidenum">
              <a:rPr lang="en-CA" smtClean="0"/>
              <a:t>41</a:t>
            </a:fld>
            <a:endParaRPr lang="en-CA" dirty="0"/>
          </a:p>
        </p:txBody>
      </p:sp>
      <p:sp>
        <p:nvSpPr>
          <p:cNvPr id="6" name="Rectangle 5">
            <a:extLst>
              <a:ext uri="{FF2B5EF4-FFF2-40B4-BE49-F238E27FC236}">
                <a16:creationId xmlns:a16="http://schemas.microsoft.com/office/drawing/2014/main" id="{B2B46517-3C5B-4DB9-85F8-675566B0E985}"/>
              </a:ext>
            </a:extLst>
          </p:cNvPr>
          <p:cNvSpPr/>
          <p:nvPr/>
        </p:nvSpPr>
        <p:spPr>
          <a:xfrm>
            <a:off x="677334" y="2348880"/>
            <a:ext cx="8064896" cy="2677656"/>
          </a:xfrm>
          <a:prstGeom prst="rect">
            <a:avLst/>
          </a:prstGeom>
        </p:spPr>
        <p:txBody>
          <a:bodyPr wrap="square">
            <a:spAutoFit/>
          </a:bodyPr>
          <a:lstStyle/>
          <a:p>
            <a:r>
              <a:rPr lang="en-CA" sz="2400" b="1" dirty="0">
                <a:solidFill>
                  <a:srgbClr val="3366CC"/>
                </a:solidFill>
                <a:latin typeface="Calibri" panose="020F0502020204030204" pitchFamily="34" charset="0"/>
                <a:cs typeface="Calibri" panose="020F0502020204030204" pitchFamily="34" charset="0"/>
              </a:rPr>
              <a:t>The Vice or Incoming President provides leadership to the Board in the absence of the President</a:t>
            </a:r>
          </a:p>
          <a:p>
            <a:endParaRPr lang="en-CA" sz="2400" b="1" dirty="0">
              <a:solidFill>
                <a:srgbClr val="3366CC"/>
              </a:solidFill>
              <a:latin typeface="Calibri" panose="020F0502020204030204" pitchFamily="34" charset="0"/>
              <a:cs typeface="Calibri" panose="020F0502020204030204" pitchFamily="34" charset="0"/>
            </a:endParaRPr>
          </a:p>
          <a:p>
            <a:pPr marL="457200" indent="-457200">
              <a:buAutoNum type="arabicParenR"/>
            </a:pPr>
            <a:r>
              <a:rPr lang="en-CA" sz="2400" b="1" dirty="0">
                <a:solidFill>
                  <a:srgbClr val="3366CC"/>
                </a:solidFill>
                <a:latin typeface="Calibri" panose="020F0502020204030204" pitchFamily="34" charset="0"/>
                <a:cs typeface="Calibri" panose="020F0502020204030204" pitchFamily="34" charset="0"/>
              </a:rPr>
              <a:t>Chair meetings when President is absent</a:t>
            </a:r>
          </a:p>
          <a:p>
            <a:pPr marL="457200" indent="-457200">
              <a:buAutoNum type="arabicParenR"/>
            </a:pPr>
            <a:r>
              <a:rPr lang="en-CA" sz="2400" b="1" dirty="0">
                <a:solidFill>
                  <a:srgbClr val="3366CC"/>
                </a:solidFill>
                <a:latin typeface="Calibri" panose="020F0502020204030204" pitchFamily="34" charset="0"/>
                <a:cs typeface="Calibri" panose="020F0502020204030204" pitchFamily="34" charset="0"/>
              </a:rPr>
              <a:t>Serve as an Officer and signing authority for the Chamber </a:t>
            </a:r>
          </a:p>
          <a:p>
            <a:pPr marL="457200" indent="-457200">
              <a:buAutoNum type="arabicParenR"/>
            </a:pPr>
            <a:r>
              <a:rPr lang="en-CA" sz="2400" b="1" dirty="0">
                <a:solidFill>
                  <a:srgbClr val="3366CC"/>
                </a:solidFill>
                <a:latin typeface="Calibri" panose="020F0502020204030204" pitchFamily="34" charset="0"/>
                <a:cs typeface="Calibri" panose="020F0502020204030204" pitchFamily="34" charset="0"/>
              </a:rPr>
              <a:t>Learn the role of the President and develop relationships with Staff. </a:t>
            </a:r>
          </a:p>
        </p:txBody>
      </p:sp>
    </p:spTree>
    <p:extLst>
      <p:ext uri="{BB962C8B-B14F-4D97-AF65-F5344CB8AC3E}">
        <p14:creationId xmlns:p14="http://schemas.microsoft.com/office/powerpoint/2010/main" val="2806234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6321-CCEC-45BA-BDA3-9E6552430539}"/>
              </a:ext>
            </a:extLst>
          </p:cNvPr>
          <p:cNvSpPr>
            <a:spLocks noGrp="1"/>
          </p:cNvSpPr>
          <p:nvPr>
            <p:ph type="title"/>
          </p:nvPr>
        </p:nvSpPr>
        <p:spPr>
          <a:xfrm>
            <a:off x="587136" y="921920"/>
            <a:ext cx="8596668" cy="1320800"/>
          </a:xfrm>
        </p:spPr>
        <p:txBody>
          <a:bodyPr/>
          <a:lstStyle/>
          <a:p>
            <a:r>
              <a:rPr lang="en-US" dirty="0"/>
              <a:t>Role of the Treasurer</a:t>
            </a:r>
          </a:p>
        </p:txBody>
      </p:sp>
      <p:sp>
        <p:nvSpPr>
          <p:cNvPr id="5" name="Slide Number Placeholder 4">
            <a:extLst>
              <a:ext uri="{FF2B5EF4-FFF2-40B4-BE49-F238E27FC236}">
                <a16:creationId xmlns:a16="http://schemas.microsoft.com/office/drawing/2014/main" id="{0310BD4E-9BFB-418F-8D46-F182DED623E6}"/>
              </a:ext>
            </a:extLst>
          </p:cNvPr>
          <p:cNvSpPr>
            <a:spLocks noGrp="1"/>
          </p:cNvSpPr>
          <p:nvPr>
            <p:ph type="sldNum" sz="quarter" idx="12"/>
          </p:nvPr>
        </p:nvSpPr>
        <p:spPr/>
        <p:txBody>
          <a:bodyPr/>
          <a:lstStyle/>
          <a:p>
            <a:fld id="{876AA15A-6AA9-4381-A536-1B1A65D2EB67}" type="slidenum">
              <a:rPr lang="en-CA" smtClean="0"/>
              <a:t>42</a:t>
            </a:fld>
            <a:endParaRPr lang="en-CA" dirty="0"/>
          </a:p>
        </p:txBody>
      </p:sp>
      <p:sp>
        <p:nvSpPr>
          <p:cNvPr id="3" name="Rectangle 2">
            <a:extLst>
              <a:ext uri="{FF2B5EF4-FFF2-40B4-BE49-F238E27FC236}">
                <a16:creationId xmlns:a16="http://schemas.microsoft.com/office/drawing/2014/main" id="{CAF5236B-6861-47D3-AADA-4A2BE98F780C}"/>
              </a:ext>
            </a:extLst>
          </p:cNvPr>
          <p:cNvSpPr/>
          <p:nvPr/>
        </p:nvSpPr>
        <p:spPr>
          <a:xfrm>
            <a:off x="587136" y="2228671"/>
            <a:ext cx="8448600" cy="3370153"/>
          </a:xfrm>
          <a:prstGeom prst="rect">
            <a:avLst/>
          </a:prstGeom>
        </p:spPr>
        <p:txBody>
          <a:bodyPr wrap="square">
            <a:spAutoFit/>
          </a:bodyPr>
          <a:lstStyle/>
          <a:p>
            <a:pPr>
              <a:lnSpc>
                <a:spcPct val="150000"/>
              </a:lnSpc>
            </a:pPr>
            <a:r>
              <a:rPr lang="en-CA" b="1" dirty="0">
                <a:solidFill>
                  <a:srgbClr val="3366CC"/>
                </a:solidFill>
                <a:latin typeface="Calibri" panose="020F0502020204030204" pitchFamily="34" charset="0"/>
                <a:cs typeface="Calibri" panose="020F0502020204030204" pitchFamily="34" charset="0"/>
              </a:rPr>
              <a:t>The Treasurer ensures proper financial records are maintained and assist in preparation of the annual budget </a:t>
            </a:r>
          </a:p>
          <a:p>
            <a:pPr marL="457200" indent="-457200">
              <a:lnSpc>
                <a:spcPct val="150000"/>
              </a:lnSpc>
              <a:buAutoNum type="arabicParenR"/>
            </a:pPr>
            <a:r>
              <a:rPr lang="en-CA" b="1" dirty="0">
                <a:solidFill>
                  <a:srgbClr val="3366CC"/>
                </a:solidFill>
                <a:latin typeface="Calibri" panose="020F0502020204030204" pitchFamily="34" charset="0"/>
                <a:cs typeface="Calibri" panose="020F0502020204030204" pitchFamily="34" charset="0"/>
              </a:rPr>
              <a:t>Ensures that all expenditures of the Chamber are accurately recorded</a:t>
            </a:r>
          </a:p>
          <a:p>
            <a:pPr marL="457200" indent="-457200">
              <a:lnSpc>
                <a:spcPct val="150000"/>
              </a:lnSpc>
              <a:buAutoNum type="arabicParenR"/>
            </a:pPr>
            <a:r>
              <a:rPr lang="en-CA" b="1" dirty="0">
                <a:solidFill>
                  <a:srgbClr val="3366CC"/>
                </a:solidFill>
                <a:latin typeface="Calibri" panose="020F0502020204030204" pitchFamily="34" charset="0"/>
                <a:cs typeface="Calibri" panose="020F0502020204030204" pitchFamily="34" charset="0"/>
              </a:rPr>
              <a:t>Be a signing Officer and ensure banking is done regularly via staff</a:t>
            </a:r>
          </a:p>
          <a:p>
            <a:pPr marL="457200" indent="-457200">
              <a:lnSpc>
                <a:spcPct val="150000"/>
              </a:lnSpc>
              <a:buAutoNum type="arabicParenR"/>
            </a:pPr>
            <a:r>
              <a:rPr lang="en-CA" b="1" dirty="0">
                <a:solidFill>
                  <a:srgbClr val="3366CC"/>
                </a:solidFill>
                <a:latin typeface="Calibri" panose="020F0502020204030204" pitchFamily="34" charset="0"/>
                <a:cs typeface="Calibri" panose="020F0502020204030204" pitchFamily="34" charset="0"/>
              </a:rPr>
              <a:t>Present financials at Board and general meetings as required</a:t>
            </a:r>
          </a:p>
          <a:p>
            <a:pPr marL="457200" indent="-457200">
              <a:lnSpc>
                <a:spcPct val="150000"/>
              </a:lnSpc>
              <a:buAutoNum type="arabicParenR"/>
            </a:pPr>
            <a:r>
              <a:rPr lang="en-CA" b="1" dirty="0">
                <a:solidFill>
                  <a:srgbClr val="3366CC"/>
                </a:solidFill>
                <a:latin typeface="Calibri" panose="020F0502020204030204" pitchFamily="34" charset="0"/>
                <a:cs typeface="Calibri" panose="020F0502020204030204" pitchFamily="34" charset="0"/>
              </a:rPr>
              <a:t>Assist in preparation and monitoring of events and annual budgets </a:t>
            </a:r>
          </a:p>
          <a:p>
            <a:pPr marL="457200" indent="-457200">
              <a:lnSpc>
                <a:spcPct val="150000"/>
              </a:lnSpc>
              <a:buAutoNum type="arabicParenR"/>
            </a:pPr>
            <a:r>
              <a:rPr lang="en-CA" b="1" dirty="0">
                <a:solidFill>
                  <a:srgbClr val="3366CC"/>
                </a:solidFill>
                <a:latin typeface="Calibri" panose="020F0502020204030204" pitchFamily="34" charset="0"/>
                <a:cs typeface="Calibri" panose="020F0502020204030204" pitchFamily="34" charset="0"/>
              </a:rPr>
              <a:t>Work with the staff who perform accounting functions</a:t>
            </a:r>
          </a:p>
          <a:p>
            <a:endParaRPr lang="en-CA" sz="2400" b="1" dirty="0">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8877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10BD4E-9BFB-418F-8D46-F182DED623E6}"/>
              </a:ext>
            </a:extLst>
          </p:cNvPr>
          <p:cNvSpPr>
            <a:spLocks noGrp="1"/>
          </p:cNvSpPr>
          <p:nvPr>
            <p:ph type="sldNum" sz="quarter" idx="12"/>
          </p:nvPr>
        </p:nvSpPr>
        <p:spPr/>
        <p:txBody>
          <a:bodyPr/>
          <a:lstStyle/>
          <a:p>
            <a:fld id="{876AA15A-6AA9-4381-A536-1B1A65D2EB67}" type="slidenum">
              <a:rPr lang="en-CA" smtClean="0"/>
              <a:t>43</a:t>
            </a:fld>
            <a:endParaRPr lang="en-CA" dirty="0"/>
          </a:p>
        </p:txBody>
      </p:sp>
      <p:sp>
        <p:nvSpPr>
          <p:cNvPr id="6" name="Rectangle 5">
            <a:extLst>
              <a:ext uri="{FF2B5EF4-FFF2-40B4-BE49-F238E27FC236}">
                <a16:creationId xmlns:a16="http://schemas.microsoft.com/office/drawing/2014/main" id="{E38A8A0B-BB06-4E0E-8EA8-5123F5289A51}"/>
              </a:ext>
            </a:extLst>
          </p:cNvPr>
          <p:cNvSpPr/>
          <p:nvPr/>
        </p:nvSpPr>
        <p:spPr>
          <a:xfrm>
            <a:off x="623392" y="979642"/>
            <a:ext cx="6048672" cy="584775"/>
          </a:xfrm>
          <a:prstGeom prst="rect">
            <a:avLst/>
          </a:prstGeom>
        </p:spPr>
        <p:txBody>
          <a:bodyPr wrap="square">
            <a:spAutoFit/>
          </a:bodyPr>
          <a:lstStyle/>
          <a:p>
            <a:r>
              <a:rPr lang="en-US" sz="3200" b="1" dirty="0">
                <a:solidFill>
                  <a:srgbClr val="3366CC"/>
                </a:solidFill>
                <a:latin typeface="Calibri" panose="020F0502020204030204" pitchFamily="34" charset="0"/>
                <a:cs typeface="Calibri" panose="020F0502020204030204" pitchFamily="34" charset="0"/>
              </a:rPr>
              <a:t>Role of the Past President</a:t>
            </a:r>
          </a:p>
        </p:txBody>
      </p:sp>
      <p:sp>
        <p:nvSpPr>
          <p:cNvPr id="7" name="Rectangle 6">
            <a:extLst>
              <a:ext uri="{FF2B5EF4-FFF2-40B4-BE49-F238E27FC236}">
                <a16:creationId xmlns:a16="http://schemas.microsoft.com/office/drawing/2014/main" id="{CD71D521-A011-45F1-8249-7A93755707FC}"/>
              </a:ext>
            </a:extLst>
          </p:cNvPr>
          <p:cNvSpPr/>
          <p:nvPr/>
        </p:nvSpPr>
        <p:spPr>
          <a:xfrm>
            <a:off x="551384" y="2274838"/>
            <a:ext cx="8592616" cy="3046988"/>
          </a:xfrm>
          <a:prstGeom prst="rect">
            <a:avLst/>
          </a:prstGeom>
        </p:spPr>
        <p:txBody>
          <a:bodyPr wrap="square">
            <a:spAutoFit/>
          </a:bodyPr>
          <a:lstStyle/>
          <a:p>
            <a:r>
              <a:rPr lang="en-CA" sz="2400" b="1" dirty="0">
                <a:solidFill>
                  <a:schemeClr val="accent1"/>
                </a:solidFill>
                <a:latin typeface="Calibri" panose="020F0502020204030204" pitchFamily="34" charset="0"/>
                <a:cs typeface="Calibri" panose="020F0502020204030204" pitchFamily="34" charset="0"/>
              </a:rPr>
              <a:t>The Past President provides continuity to the Board, especially during transition</a:t>
            </a:r>
          </a:p>
          <a:p>
            <a:endParaRPr lang="en-CA" sz="2400" b="1" dirty="0">
              <a:solidFill>
                <a:schemeClr val="accent1"/>
              </a:solidFill>
              <a:latin typeface="Calibri" panose="020F0502020204030204" pitchFamily="34" charset="0"/>
              <a:cs typeface="Calibri" panose="020F0502020204030204" pitchFamily="34" charset="0"/>
            </a:endParaRPr>
          </a:p>
          <a:p>
            <a:pPr marL="457200" indent="-457200">
              <a:buAutoNum type="arabicParenR"/>
            </a:pPr>
            <a:r>
              <a:rPr lang="en-CA" sz="2400" b="1" dirty="0">
                <a:solidFill>
                  <a:schemeClr val="accent1"/>
                </a:solidFill>
                <a:latin typeface="Calibri" panose="020F0502020204030204" pitchFamily="34" charset="0"/>
                <a:cs typeface="Calibri" panose="020F0502020204030204" pitchFamily="34" charset="0"/>
              </a:rPr>
              <a:t>Assist the Newly elected President as needed</a:t>
            </a:r>
            <a:br>
              <a:rPr lang="en-CA" sz="2400" b="1" dirty="0">
                <a:solidFill>
                  <a:schemeClr val="accent1"/>
                </a:solidFill>
                <a:latin typeface="Calibri" panose="020F0502020204030204" pitchFamily="34" charset="0"/>
                <a:cs typeface="Calibri" panose="020F0502020204030204" pitchFamily="34" charset="0"/>
              </a:rPr>
            </a:br>
            <a:endParaRPr lang="en-CA" sz="2400" b="1" dirty="0">
              <a:solidFill>
                <a:schemeClr val="accent1"/>
              </a:solidFill>
              <a:latin typeface="Calibri" panose="020F0502020204030204" pitchFamily="34" charset="0"/>
              <a:cs typeface="Calibri" panose="020F0502020204030204" pitchFamily="34" charset="0"/>
            </a:endParaRPr>
          </a:p>
          <a:p>
            <a:pPr marL="457200" indent="-457200">
              <a:buAutoNum type="arabicParenR"/>
            </a:pPr>
            <a:r>
              <a:rPr lang="en-CA" sz="2400" b="1" dirty="0">
                <a:solidFill>
                  <a:schemeClr val="accent1"/>
                </a:solidFill>
                <a:latin typeface="Calibri" panose="020F0502020204030204" pitchFamily="34" charset="0"/>
                <a:cs typeface="Calibri" panose="020F0502020204030204" pitchFamily="34" charset="0"/>
              </a:rPr>
              <a:t>Often Chairs the Nominating Committee</a:t>
            </a:r>
            <a:br>
              <a:rPr lang="en-CA" sz="2400" b="1" dirty="0">
                <a:solidFill>
                  <a:schemeClr val="accent1"/>
                </a:solidFill>
                <a:latin typeface="Calibri" panose="020F0502020204030204" pitchFamily="34" charset="0"/>
                <a:cs typeface="Calibri" panose="020F0502020204030204" pitchFamily="34" charset="0"/>
              </a:rPr>
            </a:br>
            <a:endParaRPr lang="en-CA" sz="2400" b="1" dirty="0">
              <a:solidFill>
                <a:schemeClr val="accent1"/>
              </a:solidFill>
              <a:latin typeface="Calibri" panose="020F0502020204030204" pitchFamily="34" charset="0"/>
              <a:cs typeface="Calibri" panose="020F0502020204030204" pitchFamily="34" charset="0"/>
            </a:endParaRPr>
          </a:p>
          <a:p>
            <a:pPr marL="457200" indent="-457200">
              <a:buAutoNum type="arabicParenR"/>
            </a:pPr>
            <a:r>
              <a:rPr lang="en-CA" sz="2400" b="1" dirty="0">
                <a:solidFill>
                  <a:schemeClr val="accent1"/>
                </a:solidFill>
                <a:latin typeface="Calibri" panose="020F0502020204030204" pitchFamily="34" charset="0"/>
                <a:cs typeface="Calibri" panose="020F0502020204030204" pitchFamily="34" charset="0"/>
              </a:rPr>
              <a:t>Provides historical knowledge</a:t>
            </a:r>
          </a:p>
        </p:txBody>
      </p:sp>
    </p:spTree>
    <p:extLst>
      <p:ext uri="{BB962C8B-B14F-4D97-AF65-F5344CB8AC3E}">
        <p14:creationId xmlns:p14="http://schemas.microsoft.com/office/powerpoint/2010/main" val="3098730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6321-CCEC-45BA-BDA3-9E6552430539}"/>
              </a:ext>
            </a:extLst>
          </p:cNvPr>
          <p:cNvSpPr>
            <a:spLocks noGrp="1"/>
          </p:cNvSpPr>
          <p:nvPr>
            <p:ph type="title"/>
          </p:nvPr>
        </p:nvSpPr>
        <p:spPr>
          <a:xfrm>
            <a:off x="911424" y="1412776"/>
            <a:ext cx="8596668" cy="1320800"/>
          </a:xfrm>
        </p:spPr>
        <p:txBody>
          <a:bodyPr>
            <a:normAutofit fontScale="90000"/>
          </a:bodyPr>
          <a:lstStyle/>
          <a:p>
            <a:pPr marR="64008" lvl="0" defTabSz="914400">
              <a:lnSpc>
                <a:spcPct val="150000"/>
              </a:lnSpc>
              <a:spcBef>
                <a:spcPts val="400"/>
              </a:spcBef>
              <a:buClr>
                <a:srgbClr val="2DA2BF"/>
              </a:buClr>
              <a:buSzPct val="68000"/>
            </a:pPr>
            <a:r>
              <a:rPr lang="en-CA" sz="2400" b="1" dirty="0">
                <a:latin typeface="Calibri" panose="020F0502020204030204" pitchFamily="34" charset="0"/>
                <a:ea typeface="+mn-ea"/>
                <a:cs typeface="Calibri" panose="020F0502020204030204" pitchFamily="34" charset="0"/>
              </a:rPr>
              <a:t>The ED ensures adequate records are maintained &amp; assists in conducting the business affairs in accordance with directives and policies</a:t>
            </a:r>
            <a:br>
              <a:rPr lang="en-CA" sz="2400" b="1" dirty="0">
                <a:latin typeface="Calibri" panose="020F0502020204030204" pitchFamily="34" charset="0"/>
                <a:ea typeface="+mn-ea"/>
                <a:cs typeface="Calibri" panose="020F0502020204030204" pitchFamily="34" charset="0"/>
              </a:rPr>
            </a:br>
            <a:r>
              <a:rPr lang="en-CA" sz="2400" b="1" dirty="0">
                <a:latin typeface="Calibri" panose="020F0502020204030204" pitchFamily="34" charset="0"/>
                <a:ea typeface="+mn-ea"/>
                <a:cs typeface="Calibri" panose="020F0502020204030204" pitchFamily="34" charset="0"/>
              </a:rPr>
              <a:t>Manage the day to day affairs</a:t>
            </a:r>
            <a:br>
              <a:rPr lang="en-CA" sz="2400" b="1" dirty="0">
                <a:latin typeface="Calibri" panose="020F0502020204030204" pitchFamily="34" charset="0"/>
                <a:ea typeface="+mn-ea"/>
                <a:cs typeface="Calibri" panose="020F0502020204030204" pitchFamily="34" charset="0"/>
              </a:rPr>
            </a:br>
            <a:r>
              <a:rPr lang="en-CA" sz="2400" b="1" u="sng" dirty="0">
                <a:latin typeface="Calibri" panose="020F0502020204030204" pitchFamily="34" charset="0"/>
                <a:ea typeface="+mn-ea"/>
                <a:cs typeface="Calibri" panose="020F0502020204030204" pitchFamily="34" charset="0"/>
              </a:rPr>
              <a:t>Hire and discharge any additional staff</a:t>
            </a:r>
            <a:br>
              <a:rPr lang="en-CA" sz="2400" b="1" u="sng" dirty="0">
                <a:latin typeface="Calibri" panose="020F0502020204030204" pitchFamily="34" charset="0"/>
                <a:ea typeface="+mn-ea"/>
                <a:cs typeface="Calibri" panose="020F0502020204030204" pitchFamily="34" charset="0"/>
              </a:rPr>
            </a:br>
            <a:r>
              <a:rPr lang="en-CA" sz="2400" b="1" dirty="0">
                <a:latin typeface="Calibri" panose="020F0502020204030204" pitchFamily="34" charset="0"/>
                <a:ea typeface="+mn-ea"/>
                <a:cs typeface="Calibri" panose="020F0502020204030204" pitchFamily="34" charset="0"/>
              </a:rPr>
              <a:t>Prepare for, record and circulate minutes of meetings</a:t>
            </a:r>
            <a:br>
              <a:rPr lang="en-CA" sz="2400" b="1" dirty="0">
                <a:latin typeface="Calibri" panose="020F0502020204030204" pitchFamily="34" charset="0"/>
                <a:ea typeface="+mn-ea"/>
                <a:cs typeface="Calibri" panose="020F0502020204030204" pitchFamily="34" charset="0"/>
              </a:rPr>
            </a:br>
            <a:r>
              <a:rPr lang="en-CA" sz="2400" b="1" dirty="0">
                <a:latin typeface="Calibri" panose="020F0502020204030204" pitchFamily="34" charset="0"/>
                <a:ea typeface="+mn-ea"/>
                <a:cs typeface="Calibri" panose="020F0502020204030204" pitchFamily="34" charset="0"/>
              </a:rPr>
              <a:t>Ensure files for financials, minutes, correspondence and other relative information is maintained</a:t>
            </a:r>
            <a:br>
              <a:rPr lang="en-CA" sz="2400" b="1" dirty="0">
                <a:latin typeface="Calibri" panose="020F0502020204030204" pitchFamily="34" charset="0"/>
                <a:ea typeface="+mn-ea"/>
                <a:cs typeface="Calibri" panose="020F0502020204030204" pitchFamily="34" charset="0"/>
              </a:rPr>
            </a:br>
            <a:r>
              <a:rPr lang="en-CA" sz="2400" b="1" dirty="0">
                <a:latin typeface="Calibri" panose="020F0502020204030204" pitchFamily="34" charset="0"/>
                <a:ea typeface="+mn-ea"/>
                <a:cs typeface="Calibri" panose="020F0502020204030204" pitchFamily="34" charset="0"/>
              </a:rPr>
              <a:t>Act as a signing authority for the Chamber </a:t>
            </a:r>
            <a:br>
              <a:rPr lang="en-CA" sz="2400" b="1" dirty="0">
                <a:latin typeface="Calibri" panose="020F0502020204030204" pitchFamily="34" charset="0"/>
                <a:ea typeface="+mn-ea"/>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0310BD4E-9BFB-418F-8D46-F182DED623E6}"/>
              </a:ext>
            </a:extLst>
          </p:cNvPr>
          <p:cNvSpPr>
            <a:spLocks noGrp="1"/>
          </p:cNvSpPr>
          <p:nvPr>
            <p:ph type="sldNum" sz="quarter" idx="12"/>
          </p:nvPr>
        </p:nvSpPr>
        <p:spPr/>
        <p:txBody>
          <a:bodyPr/>
          <a:lstStyle/>
          <a:p>
            <a:fld id="{876AA15A-6AA9-4381-A536-1B1A65D2EB67}" type="slidenum">
              <a:rPr lang="en-CA" smtClean="0"/>
              <a:t>44</a:t>
            </a:fld>
            <a:endParaRPr lang="en-CA" dirty="0"/>
          </a:p>
        </p:txBody>
      </p:sp>
      <p:sp>
        <p:nvSpPr>
          <p:cNvPr id="6" name="Rectangle 5">
            <a:extLst>
              <a:ext uri="{FF2B5EF4-FFF2-40B4-BE49-F238E27FC236}">
                <a16:creationId xmlns:a16="http://schemas.microsoft.com/office/drawing/2014/main" id="{E38A8A0B-BB06-4E0E-8EA8-5123F5289A51}"/>
              </a:ext>
            </a:extLst>
          </p:cNvPr>
          <p:cNvSpPr/>
          <p:nvPr/>
        </p:nvSpPr>
        <p:spPr>
          <a:xfrm>
            <a:off x="911424" y="692696"/>
            <a:ext cx="5231881" cy="584775"/>
          </a:xfrm>
          <a:prstGeom prst="rect">
            <a:avLst/>
          </a:prstGeom>
        </p:spPr>
        <p:txBody>
          <a:bodyPr wrap="none">
            <a:spAutoFit/>
          </a:bodyPr>
          <a:lstStyle/>
          <a:p>
            <a:r>
              <a:rPr lang="en-US" sz="3200" b="1" dirty="0">
                <a:solidFill>
                  <a:srgbClr val="3366CC"/>
                </a:solidFill>
                <a:latin typeface="Calibri" panose="020F0502020204030204" pitchFamily="34" charset="0"/>
                <a:cs typeface="Calibri" panose="020F0502020204030204" pitchFamily="34" charset="0"/>
              </a:rPr>
              <a:t>Role of the Executive Director</a:t>
            </a:r>
          </a:p>
        </p:txBody>
      </p:sp>
    </p:spTree>
    <p:extLst>
      <p:ext uri="{BB962C8B-B14F-4D97-AF65-F5344CB8AC3E}">
        <p14:creationId xmlns:p14="http://schemas.microsoft.com/office/powerpoint/2010/main" val="2627387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9496" y="620688"/>
            <a:ext cx="5758408" cy="815765"/>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Executive Committee </a:t>
            </a:r>
            <a:endParaRPr lang="en-CA" sz="1800" b="1" dirty="0">
              <a:solidFill>
                <a:schemeClr val="accent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227476" y="1980495"/>
            <a:ext cx="7704856" cy="3454928"/>
          </a:xfrm>
          <a:ln>
            <a:noFill/>
          </a:ln>
        </p:spPr>
        <p:txBody>
          <a:bodyPr>
            <a:normAutofit lnSpcReduction="10000"/>
          </a:bodyPr>
          <a:lstStyle/>
          <a:p>
            <a:pPr algn="l"/>
            <a:r>
              <a:rPr lang="en-CA" sz="2400" b="1" dirty="0">
                <a:solidFill>
                  <a:srgbClr val="3366CC"/>
                </a:solidFill>
                <a:latin typeface="Calibri" panose="020F0502020204030204" pitchFamily="34" charset="0"/>
                <a:cs typeface="Calibri" panose="020F0502020204030204" pitchFamily="34" charset="0"/>
              </a:rPr>
              <a:t>The goal for an Executive Committee is to conduct business between Board meetings with recommendations to be ratified by Board</a:t>
            </a:r>
          </a:p>
          <a:p>
            <a:pPr algn="l"/>
            <a:endParaRPr lang="en-CA" sz="2400" b="1" dirty="0">
              <a:solidFill>
                <a:srgbClr val="3366CC"/>
              </a:solidFill>
              <a:latin typeface="Calibri" panose="020F0502020204030204" pitchFamily="34" charset="0"/>
              <a:cs typeface="Calibri" panose="020F0502020204030204" pitchFamily="34" charset="0"/>
            </a:endParaRPr>
          </a:p>
          <a:p>
            <a:pPr marL="342900" indent="-342900" algn="l">
              <a:buFontTx/>
              <a:buChar char="-"/>
            </a:pPr>
            <a:r>
              <a:rPr lang="en-CA" sz="2400" b="1" dirty="0">
                <a:solidFill>
                  <a:srgbClr val="3366CC"/>
                </a:solidFill>
                <a:latin typeface="Calibri" panose="020F0502020204030204" pitchFamily="34" charset="0"/>
                <a:cs typeface="Calibri" panose="020F0502020204030204" pitchFamily="34" charset="0"/>
              </a:rPr>
              <a:t>Authorized by the bylaws and restricted by established</a:t>
            </a:r>
          </a:p>
          <a:p>
            <a:pPr algn="l"/>
            <a:r>
              <a:rPr lang="en-CA" sz="2400" b="1" dirty="0">
                <a:solidFill>
                  <a:srgbClr val="3366CC"/>
                </a:solidFill>
                <a:latin typeface="Calibri" panose="020F0502020204030204" pitchFamily="34" charset="0"/>
                <a:cs typeface="Calibri" panose="020F0502020204030204" pitchFamily="34" charset="0"/>
              </a:rPr>
              <a:t>     polices and precedents</a:t>
            </a:r>
          </a:p>
          <a:p>
            <a:pPr marL="342900" indent="-342900" algn="l">
              <a:buFontTx/>
              <a:buChar char="-"/>
            </a:pPr>
            <a:r>
              <a:rPr lang="en-CA" sz="2400" b="1" dirty="0">
                <a:solidFill>
                  <a:srgbClr val="3366CC"/>
                </a:solidFill>
                <a:latin typeface="Calibri" panose="020F0502020204030204" pitchFamily="34" charset="0"/>
                <a:cs typeface="Calibri" panose="020F0502020204030204" pitchFamily="34" charset="0"/>
              </a:rPr>
              <a:t>Allows important business to be conducted as emerging                    issues arise</a:t>
            </a:r>
          </a:p>
        </p:txBody>
      </p:sp>
      <p:sp>
        <p:nvSpPr>
          <p:cNvPr id="7" name="Slide Number Placeholder 6"/>
          <p:cNvSpPr>
            <a:spLocks noGrp="1"/>
          </p:cNvSpPr>
          <p:nvPr>
            <p:ph type="sldNum" sz="quarter" idx="12"/>
          </p:nvPr>
        </p:nvSpPr>
        <p:spPr/>
        <p:txBody>
          <a:bodyPr/>
          <a:lstStyle/>
          <a:p>
            <a:fld id="{876AA15A-6AA9-4381-A536-1B1A65D2EB67}" type="slidenum">
              <a:rPr lang="en-CA" smtClean="0"/>
              <a:t>45</a:t>
            </a:fld>
            <a:endParaRPr lang="en-CA" dirty="0"/>
          </a:p>
        </p:txBody>
      </p:sp>
    </p:spTree>
    <p:extLst>
      <p:ext uri="{BB962C8B-B14F-4D97-AF65-F5344CB8AC3E}">
        <p14:creationId xmlns:p14="http://schemas.microsoft.com/office/powerpoint/2010/main" val="2908330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1788" y="548680"/>
            <a:ext cx="5758408" cy="815765"/>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Financial Responsibilities</a:t>
            </a:r>
            <a:endParaRPr lang="en-CA" sz="1800" b="1" dirty="0">
              <a:solidFill>
                <a:schemeClr val="accent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199456" y="1701536"/>
            <a:ext cx="7704856" cy="3454928"/>
          </a:xfrm>
          <a:ln>
            <a:noFill/>
          </a:ln>
        </p:spPr>
        <p:txBody>
          <a:bodyPr>
            <a:normAutofit fontScale="92500" lnSpcReduction="10000"/>
          </a:bodyPr>
          <a:lstStyle/>
          <a:p>
            <a:pPr algn="l"/>
            <a:r>
              <a:rPr lang="en-CA" sz="2400" b="1" dirty="0">
                <a:solidFill>
                  <a:schemeClr val="accent2"/>
                </a:solidFill>
                <a:latin typeface="Calibri" panose="020F0502020204030204" pitchFamily="34" charset="0"/>
                <a:cs typeface="Calibri" panose="020F0502020204030204" pitchFamily="34" charset="0"/>
              </a:rPr>
              <a:t>The Board is responsible to…</a:t>
            </a:r>
          </a:p>
          <a:p>
            <a:pPr algn="l"/>
            <a:endParaRPr lang="en-CA" sz="2400" b="1" dirty="0">
              <a:solidFill>
                <a:schemeClr val="accent2"/>
              </a:solidFill>
              <a:latin typeface="Calibri" panose="020F0502020204030204" pitchFamily="34" charset="0"/>
              <a:cs typeface="Calibri" panose="020F0502020204030204" pitchFamily="34" charset="0"/>
            </a:endParaRPr>
          </a:p>
          <a:p>
            <a:pPr marL="457200" indent="-457200" algn="l">
              <a:buAutoNum type="arabicParenR"/>
            </a:pPr>
            <a:r>
              <a:rPr lang="en-CA" sz="2400" b="1" dirty="0">
                <a:solidFill>
                  <a:schemeClr val="accent2"/>
                </a:solidFill>
                <a:latin typeface="Calibri" panose="020F0502020204030204" pitchFamily="34" charset="0"/>
                <a:cs typeface="Calibri" panose="020F0502020204030204" pitchFamily="34" charset="0"/>
              </a:rPr>
              <a:t>Review all financial reports</a:t>
            </a:r>
            <a:br>
              <a:rPr lang="en-CA" sz="2400" b="1" dirty="0">
                <a:solidFill>
                  <a:schemeClr val="accent2"/>
                </a:solidFill>
                <a:latin typeface="Calibri" panose="020F0502020204030204" pitchFamily="34" charset="0"/>
                <a:cs typeface="Calibri" panose="020F0502020204030204" pitchFamily="34" charset="0"/>
              </a:rPr>
            </a:br>
            <a:endParaRPr lang="en-CA" sz="2400" b="1" dirty="0">
              <a:solidFill>
                <a:schemeClr val="accent2"/>
              </a:solidFill>
              <a:latin typeface="Calibri" panose="020F0502020204030204" pitchFamily="34" charset="0"/>
              <a:cs typeface="Calibri" panose="020F0502020204030204" pitchFamily="34" charset="0"/>
            </a:endParaRPr>
          </a:p>
          <a:p>
            <a:pPr marL="457200" indent="-457200" algn="l">
              <a:buAutoNum type="arabicParenR"/>
            </a:pPr>
            <a:r>
              <a:rPr lang="en-CA" sz="2400" b="1" dirty="0">
                <a:solidFill>
                  <a:schemeClr val="accent2"/>
                </a:solidFill>
                <a:latin typeface="Calibri" panose="020F0502020204030204" pitchFamily="34" charset="0"/>
                <a:cs typeface="Calibri" panose="020F0502020204030204" pitchFamily="34" charset="0"/>
              </a:rPr>
              <a:t>Prepare and Approve Annual Budget (Treasurer and ED)</a:t>
            </a:r>
            <a:br>
              <a:rPr lang="en-CA" sz="2400" b="1" dirty="0">
                <a:solidFill>
                  <a:schemeClr val="accent2"/>
                </a:solidFill>
                <a:latin typeface="Calibri" panose="020F0502020204030204" pitchFamily="34" charset="0"/>
                <a:cs typeface="Calibri" panose="020F0502020204030204" pitchFamily="34" charset="0"/>
              </a:rPr>
            </a:br>
            <a:endParaRPr lang="en-CA" sz="2400" b="1" dirty="0">
              <a:solidFill>
                <a:schemeClr val="accent2"/>
              </a:solidFill>
              <a:latin typeface="Calibri" panose="020F0502020204030204" pitchFamily="34" charset="0"/>
              <a:cs typeface="Calibri" panose="020F0502020204030204" pitchFamily="34" charset="0"/>
            </a:endParaRPr>
          </a:p>
          <a:p>
            <a:pPr marL="457200" indent="-457200" algn="l">
              <a:buAutoNum type="arabicParenR"/>
            </a:pPr>
            <a:r>
              <a:rPr lang="en-CA" sz="2400" b="1" dirty="0">
                <a:solidFill>
                  <a:schemeClr val="accent2"/>
                </a:solidFill>
                <a:latin typeface="Calibri" panose="020F0502020204030204" pitchFamily="34" charset="0"/>
                <a:cs typeface="Calibri" panose="020F0502020204030204" pitchFamily="34" charset="0"/>
              </a:rPr>
              <a:t>Present financial reports (monthly, event and project based)</a:t>
            </a:r>
            <a:br>
              <a:rPr lang="en-CA" sz="2400" b="1" dirty="0">
                <a:solidFill>
                  <a:schemeClr val="accent2"/>
                </a:solidFill>
                <a:latin typeface="Calibri" panose="020F0502020204030204" pitchFamily="34" charset="0"/>
                <a:cs typeface="Calibri" panose="020F0502020204030204" pitchFamily="34" charset="0"/>
              </a:rPr>
            </a:br>
            <a:endParaRPr lang="en-CA" sz="2400" b="1" dirty="0">
              <a:solidFill>
                <a:schemeClr val="accent2"/>
              </a:solidFill>
              <a:latin typeface="Calibri" panose="020F0502020204030204" pitchFamily="34" charset="0"/>
              <a:cs typeface="Calibri" panose="020F0502020204030204" pitchFamily="34" charset="0"/>
            </a:endParaRPr>
          </a:p>
          <a:p>
            <a:pPr marL="457200" indent="-457200" algn="l">
              <a:buAutoNum type="arabicParenR"/>
            </a:pPr>
            <a:r>
              <a:rPr lang="en-CA" sz="2400" b="1" dirty="0">
                <a:solidFill>
                  <a:schemeClr val="accent2"/>
                </a:solidFill>
                <a:latin typeface="Calibri" panose="020F0502020204030204" pitchFamily="34" charset="0"/>
                <a:cs typeface="Calibri" panose="020F0502020204030204" pitchFamily="34" charset="0"/>
              </a:rPr>
              <a:t>Ensure year end procedures are completed as per  bylaws </a:t>
            </a:r>
          </a:p>
          <a:p>
            <a:pPr marL="457200" indent="-457200" algn="l">
              <a:buAutoNum type="arabicParenR"/>
            </a:pPr>
            <a:endParaRPr lang="en-CA" sz="2400" dirty="0">
              <a:solidFill>
                <a:schemeClr val="accent4">
                  <a:lumMod val="75000"/>
                </a:schemeClr>
              </a:solidFill>
              <a:latin typeface="Californian FB" panose="0207040306080B030204" pitchFamily="18" charset="0"/>
            </a:endParaRPr>
          </a:p>
          <a:p>
            <a:pPr algn="l"/>
            <a:endParaRPr lang="en-CA" sz="2400" dirty="0">
              <a:solidFill>
                <a:schemeClr val="accent4">
                  <a:lumMod val="75000"/>
                </a:schemeClr>
              </a:solidFill>
              <a:latin typeface="Californian FB" panose="0207040306080B030204" pitchFamily="18" charset="0"/>
            </a:endParaRP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46</a:t>
            </a:fld>
            <a:endParaRPr lang="en-CA" dirty="0"/>
          </a:p>
        </p:txBody>
      </p:sp>
    </p:spTree>
    <p:extLst>
      <p:ext uri="{BB962C8B-B14F-4D97-AF65-F5344CB8AC3E}">
        <p14:creationId xmlns:p14="http://schemas.microsoft.com/office/powerpoint/2010/main" val="3344032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1788" y="548680"/>
            <a:ext cx="5758408" cy="815765"/>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Financial Responsibilities</a:t>
            </a:r>
            <a:endParaRPr lang="en-CA" sz="1800" b="1" dirty="0">
              <a:solidFill>
                <a:schemeClr val="accent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199456" y="1701536"/>
            <a:ext cx="7704856" cy="3454928"/>
          </a:xfrm>
          <a:ln>
            <a:noFill/>
          </a:ln>
        </p:spPr>
        <p:txBody>
          <a:bodyPr>
            <a:normAutofit/>
          </a:bodyPr>
          <a:lstStyle/>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Tenders and Quotes</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Operational Policy for ED/ staff</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HR committee</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Year End Procedures </a:t>
            </a:r>
            <a:endParaRPr lang="en-CA" sz="2400" dirty="0">
              <a:solidFill>
                <a:schemeClr val="accent4">
                  <a:lumMod val="75000"/>
                </a:schemeClr>
              </a:solidFill>
              <a:latin typeface="Californian FB" panose="0207040306080B030204" pitchFamily="18" charset="0"/>
            </a:endParaRP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47</a:t>
            </a:fld>
            <a:endParaRPr lang="en-CA" dirty="0"/>
          </a:p>
        </p:txBody>
      </p:sp>
    </p:spTree>
    <p:extLst>
      <p:ext uri="{BB962C8B-B14F-4D97-AF65-F5344CB8AC3E}">
        <p14:creationId xmlns:p14="http://schemas.microsoft.com/office/powerpoint/2010/main" val="3272447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6AA15A-6AA9-4381-A536-1B1A65D2EB67}" type="slidenum">
              <a:rPr lang="en-CA" smtClean="0"/>
              <a:t>48</a:t>
            </a:fld>
            <a:endParaRPr lang="en-CA" dirty="0"/>
          </a:p>
        </p:txBody>
      </p:sp>
      <p:pic>
        <p:nvPicPr>
          <p:cNvPr id="11266" name="Picture 2" descr="4003 annual report 33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1772816"/>
            <a:ext cx="9433048"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9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88" y="984320"/>
            <a:ext cx="5758408" cy="815765"/>
          </a:xfrm>
        </p:spPr>
        <p:txBody>
          <a:bodyPr>
            <a:noAutofit/>
          </a:bodyPr>
          <a:lstStyle/>
          <a:p>
            <a:pPr algn="ctr"/>
            <a:r>
              <a:rPr lang="en-CA" sz="4800" b="1" dirty="0">
                <a:latin typeface="Calibri" panose="020F0502020204030204" pitchFamily="34" charset="0"/>
                <a:cs typeface="Calibri" panose="020F0502020204030204" pitchFamily="34" charset="0"/>
              </a:rPr>
              <a:t>Committees</a:t>
            </a:r>
            <a:r>
              <a:rPr lang="en-CA" sz="4800" dirty="0">
                <a:solidFill>
                  <a:schemeClr val="accent2"/>
                </a:solidFill>
                <a:latin typeface="Calibri" panose="020F0502020204030204" pitchFamily="34" charset="0"/>
                <a:cs typeface="Calibri" panose="020F0502020204030204" pitchFamily="34" charset="0"/>
              </a:rPr>
              <a:t> </a:t>
            </a:r>
          </a:p>
        </p:txBody>
      </p:sp>
      <p:sp>
        <p:nvSpPr>
          <p:cNvPr id="3" name="Subtitle 2"/>
          <p:cNvSpPr>
            <a:spLocks noGrp="1"/>
          </p:cNvSpPr>
          <p:nvPr>
            <p:ph type="subTitle" idx="1"/>
          </p:nvPr>
        </p:nvSpPr>
        <p:spPr>
          <a:xfrm>
            <a:off x="983432" y="2010869"/>
            <a:ext cx="7704856" cy="3454928"/>
          </a:xfrm>
          <a:ln>
            <a:noFill/>
          </a:ln>
        </p:spPr>
        <p:txBody>
          <a:bodyPr>
            <a:normAutofit fontScale="85000" lnSpcReduction="20000"/>
          </a:bodyPr>
          <a:lstStyle/>
          <a:p>
            <a:pPr algn="l"/>
            <a:r>
              <a:rPr lang="en-CA" sz="2400" b="1" dirty="0">
                <a:solidFill>
                  <a:schemeClr val="accent2"/>
                </a:solidFill>
                <a:latin typeface="Calibri" panose="020F0502020204030204" pitchFamily="34" charset="0"/>
                <a:cs typeface="Calibri" panose="020F0502020204030204" pitchFamily="34" charset="0"/>
              </a:rPr>
              <a:t>Committees Make your Board Successful</a:t>
            </a:r>
          </a:p>
          <a:p>
            <a:pPr algn="ctr"/>
            <a:endParaRPr lang="en-CA" sz="2400" b="1" dirty="0">
              <a:solidFill>
                <a:schemeClr val="accent2"/>
              </a:solidFill>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After your AGM set up Chairs for annual committees from your board of Directors. </a:t>
            </a:r>
          </a:p>
          <a:p>
            <a:pPr marL="342900" indent="-342900" algn="l">
              <a:buFont typeface="Wingdings" panose="05000000000000000000" pitchFamily="2" charset="2"/>
              <a:buChar char="Ø"/>
            </a:pPr>
            <a:endParaRPr lang="en-CA" sz="2400" b="1" dirty="0">
              <a:solidFill>
                <a:schemeClr val="accent2"/>
              </a:solidFill>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Ask your members to sit on committees. This helps the staff and board get work done</a:t>
            </a:r>
          </a:p>
          <a:p>
            <a:pPr marL="342900" indent="-342900" algn="l">
              <a:buFont typeface="Wingdings" panose="05000000000000000000" pitchFamily="2" charset="2"/>
              <a:buChar char="Ø"/>
            </a:pPr>
            <a:endParaRPr lang="en-CA" sz="2400" b="1" dirty="0">
              <a:solidFill>
                <a:schemeClr val="accent2"/>
              </a:solidFill>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Allow for functional, productive Board meetings not clogged up with general decisions</a:t>
            </a:r>
          </a:p>
          <a:p>
            <a:pPr algn="l"/>
            <a:endParaRPr lang="en-CA" sz="2400" b="1" dirty="0">
              <a:solidFill>
                <a:schemeClr val="accent2"/>
              </a:solidFill>
              <a:latin typeface="Calibri" panose="020F0502020204030204" pitchFamily="34" charset="0"/>
              <a:cs typeface="Calibri" panose="020F0502020204030204" pitchFamily="34" charset="0"/>
            </a:endParaRP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49</a:t>
            </a:fld>
            <a:endParaRPr lang="en-CA" dirty="0"/>
          </a:p>
        </p:txBody>
      </p:sp>
    </p:spTree>
    <p:extLst>
      <p:ext uri="{BB962C8B-B14F-4D97-AF65-F5344CB8AC3E}">
        <p14:creationId xmlns:p14="http://schemas.microsoft.com/office/powerpoint/2010/main" val="257509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76" y="1838713"/>
            <a:ext cx="5758408" cy="812303"/>
          </a:xfrm>
        </p:spPr>
        <p:txBody>
          <a:bodyPr>
            <a:normAutofit/>
          </a:bodyPr>
          <a:lstStyle/>
          <a:p>
            <a:pPr algn="ctr"/>
            <a:r>
              <a:rPr lang="en-CA" sz="4400" dirty="0">
                <a:solidFill>
                  <a:schemeClr val="accent1">
                    <a:lumMod val="75000"/>
                  </a:schemeClr>
                </a:solidFill>
                <a:latin typeface="Calibri" panose="020F0502020204030204" pitchFamily="34" charset="0"/>
                <a:cs typeface="Calibri" panose="020F0502020204030204" pitchFamily="34" charset="0"/>
              </a:rPr>
              <a:t>Why are we here?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3" y="139830"/>
            <a:ext cx="2195735" cy="1562434"/>
          </a:xfrm>
          <a:prstGeom prst="rect">
            <a:avLst/>
          </a:prstGeom>
        </p:spPr>
      </p:pic>
      <p:sp>
        <p:nvSpPr>
          <p:cNvPr id="7" name="Slide Number Placeholder 6"/>
          <p:cNvSpPr>
            <a:spLocks noGrp="1"/>
          </p:cNvSpPr>
          <p:nvPr>
            <p:ph type="sldNum" sz="quarter" idx="12"/>
          </p:nvPr>
        </p:nvSpPr>
        <p:spPr/>
        <p:txBody>
          <a:bodyPr/>
          <a:lstStyle/>
          <a:p>
            <a:fld id="{876AA15A-6AA9-4381-A536-1B1A65D2EB67}" type="slidenum">
              <a:rPr lang="en-CA" smtClean="0"/>
              <a:t>5</a:t>
            </a:fld>
            <a:endParaRPr lang="en-CA" dirty="0"/>
          </a:p>
        </p:txBody>
      </p:sp>
      <p:pic>
        <p:nvPicPr>
          <p:cNvPr id="8" name="Picture 2" descr="volunteering cartoons 25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92" y="2712662"/>
            <a:ext cx="9289194" cy="29725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DAE8CA-D004-453B-B583-664B05ACFC55}"/>
              </a:ext>
            </a:extLst>
          </p:cNvPr>
          <p:cNvSpPr txBox="1"/>
          <p:nvPr/>
        </p:nvSpPr>
        <p:spPr>
          <a:xfrm>
            <a:off x="2567608" y="5839203"/>
            <a:ext cx="5112568" cy="769441"/>
          </a:xfrm>
          <a:prstGeom prst="rect">
            <a:avLst/>
          </a:prstGeom>
          <a:noFill/>
        </p:spPr>
        <p:txBody>
          <a:bodyPr wrap="square" rtlCol="0">
            <a:spAutoFit/>
          </a:bodyPr>
          <a:lstStyle/>
          <a:p>
            <a:pPr algn="ctr"/>
            <a:r>
              <a:rPr lang="en-US" sz="4400" b="1" dirty="0">
                <a:solidFill>
                  <a:schemeClr val="accent1"/>
                </a:solidFill>
                <a:latin typeface="Calibri" panose="020F0502020204030204" pitchFamily="34" charset="0"/>
                <a:cs typeface="Calibri" panose="020F0502020204030204" pitchFamily="34" charset="0"/>
              </a:rPr>
              <a:t>Because you Rock!</a:t>
            </a:r>
          </a:p>
        </p:txBody>
      </p:sp>
    </p:spTree>
    <p:extLst>
      <p:ext uri="{BB962C8B-B14F-4D97-AF65-F5344CB8AC3E}">
        <p14:creationId xmlns:p14="http://schemas.microsoft.com/office/powerpoint/2010/main" val="251557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3592" y="1702265"/>
            <a:ext cx="7704856" cy="3454928"/>
          </a:xfrm>
          <a:ln>
            <a:noFill/>
          </a:ln>
        </p:spPr>
        <p:txBody>
          <a:bodyPr>
            <a:normAutofit/>
          </a:bodyPr>
          <a:lstStyle/>
          <a:p>
            <a:pPr algn="l"/>
            <a:endParaRPr lang="en-CA" sz="2400" dirty="0">
              <a:solidFill>
                <a:schemeClr val="accent4">
                  <a:lumMod val="75000"/>
                </a:schemeClr>
              </a:solidFill>
              <a:latin typeface="Californian FB" panose="0207040306080B030204" pitchFamily="18" charset="0"/>
            </a:endParaRPr>
          </a:p>
          <a:p>
            <a:pPr algn="l"/>
            <a:endParaRPr lang="en-CA" sz="2400" dirty="0">
              <a:solidFill>
                <a:schemeClr val="accent4">
                  <a:lumMod val="75000"/>
                </a:schemeClr>
              </a:solidFill>
              <a:latin typeface="Californian FB" panose="0207040306080B030204" pitchFamily="18" charset="0"/>
            </a:endParaRP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50</a:t>
            </a:fld>
            <a:endParaRPr lang="en-CA" dirty="0"/>
          </a:p>
        </p:txBody>
      </p:sp>
      <p:pic>
        <p:nvPicPr>
          <p:cNvPr id="6146" name="Picture 2" descr="board cartoon 104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1700807"/>
            <a:ext cx="874846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979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84" y="908720"/>
            <a:ext cx="5758408" cy="815765"/>
          </a:xfrm>
        </p:spPr>
        <p:txBody>
          <a:bodyPr>
            <a:noAutofit/>
          </a:bodyPr>
          <a:lstStyle/>
          <a:p>
            <a:pPr algn="ctr"/>
            <a:r>
              <a:rPr lang="en-CA" sz="3200" b="1" dirty="0">
                <a:latin typeface="Calibri" panose="020F0502020204030204" pitchFamily="34" charset="0"/>
                <a:cs typeface="Calibri" panose="020F0502020204030204" pitchFamily="34" charset="0"/>
              </a:rPr>
              <a:t>Structure of Committees </a:t>
            </a:r>
            <a:endParaRPr lang="en-CA" sz="18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128564" y="1988840"/>
            <a:ext cx="7704856" cy="3454928"/>
          </a:xfrm>
          <a:ln>
            <a:noFill/>
          </a:ln>
        </p:spPr>
        <p:txBody>
          <a:bodyPr>
            <a:noAutofit/>
          </a:bodyPr>
          <a:lstStyle/>
          <a:p>
            <a:pPr algn="l"/>
            <a:r>
              <a:rPr lang="en-CA" sz="2000" b="1" dirty="0">
                <a:solidFill>
                  <a:srgbClr val="336699"/>
                </a:solidFill>
                <a:latin typeface="Calibri" panose="020F0502020204030204" pitchFamily="34" charset="0"/>
                <a:cs typeface="Calibri" panose="020F0502020204030204" pitchFamily="34" charset="0"/>
              </a:rPr>
              <a:t>Committee Chair is responsible for the committee</a:t>
            </a:r>
          </a:p>
          <a:p>
            <a:pPr algn="l"/>
            <a:r>
              <a:rPr lang="en-CA" sz="2000" b="1" dirty="0">
                <a:solidFill>
                  <a:srgbClr val="336699"/>
                </a:solidFill>
                <a:latin typeface="Calibri" panose="020F0502020204030204" pitchFamily="34" charset="0"/>
                <a:cs typeface="Calibri" panose="020F0502020204030204" pitchFamily="34" charset="0"/>
              </a:rPr>
              <a:t>-    Develop Terms of Reference- the 5 W’s </a:t>
            </a:r>
          </a:p>
          <a:p>
            <a:pPr marL="342900" indent="-342900" algn="l">
              <a:buFontTx/>
              <a:buChar char="-"/>
            </a:pPr>
            <a:r>
              <a:rPr lang="en-CA" sz="2000" b="1" dirty="0">
                <a:solidFill>
                  <a:srgbClr val="336699"/>
                </a:solidFill>
                <a:latin typeface="Calibri" panose="020F0502020204030204" pitchFamily="34" charset="0"/>
                <a:cs typeface="Calibri" panose="020F0502020204030204" pitchFamily="34" charset="0"/>
              </a:rPr>
              <a:t>Put responsibilities of your volunteers on paper- be specific</a:t>
            </a:r>
          </a:p>
          <a:p>
            <a:pPr marL="342900" indent="-342900" algn="l">
              <a:buFontTx/>
              <a:buChar char="-"/>
            </a:pPr>
            <a:r>
              <a:rPr lang="en-CA" sz="2000" b="1" dirty="0">
                <a:solidFill>
                  <a:srgbClr val="336699"/>
                </a:solidFill>
                <a:latin typeface="Calibri" panose="020F0502020204030204" pitchFamily="34" charset="0"/>
                <a:cs typeface="Calibri" panose="020F0502020204030204" pitchFamily="34" charset="0"/>
              </a:rPr>
              <a:t> Committee Chair is responsible to report to the Board </a:t>
            </a:r>
          </a:p>
          <a:p>
            <a:pPr marL="342900" indent="-342900" algn="l">
              <a:buFontTx/>
              <a:buChar char="-"/>
            </a:pPr>
            <a:r>
              <a:rPr lang="en-CA" sz="2000" b="1" dirty="0">
                <a:solidFill>
                  <a:srgbClr val="336699"/>
                </a:solidFill>
                <a:latin typeface="Calibri" panose="020F0502020204030204" pitchFamily="34" charset="0"/>
                <a:cs typeface="Calibri" panose="020F0502020204030204" pitchFamily="34" charset="0"/>
              </a:rPr>
              <a:t>Committee Chair is responsible for the budget</a:t>
            </a:r>
          </a:p>
          <a:p>
            <a:pPr marL="342900" indent="-342900" algn="l">
              <a:buFontTx/>
              <a:buChar char="-"/>
            </a:pPr>
            <a:r>
              <a:rPr lang="en-CA" sz="2000" b="1" dirty="0">
                <a:solidFill>
                  <a:srgbClr val="336699"/>
                </a:solidFill>
                <a:latin typeface="Calibri" panose="020F0502020204030204" pitchFamily="34" charset="0"/>
                <a:cs typeface="Calibri" panose="020F0502020204030204" pitchFamily="34" charset="0"/>
              </a:rPr>
              <a:t>Chair should keep the President advised of progress</a:t>
            </a:r>
          </a:p>
          <a:p>
            <a:pPr algn="l"/>
            <a:endParaRPr lang="en-CA" sz="2000" b="1" dirty="0">
              <a:solidFill>
                <a:srgbClr val="336699"/>
              </a:solidFill>
              <a:latin typeface="Calibri" panose="020F0502020204030204" pitchFamily="34" charset="0"/>
              <a:cs typeface="Calibri" panose="020F0502020204030204" pitchFamily="34" charset="0"/>
            </a:endParaRPr>
          </a:p>
          <a:p>
            <a:pPr marL="342900" indent="-342900" algn="l">
              <a:buFontTx/>
              <a:buChar char="-"/>
            </a:pPr>
            <a:r>
              <a:rPr lang="en-CA" sz="2000" b="1" dirty="0">
                <a:solidFill>
                  <a:srgbClr val="336699"/>
                </a:solidFill>
                <a:latin typeface="Calibri" panose="020F0502020204030204" pitchFamily="34" charset="0"/>
                <a:cs typeface="Calibri" panose="020F0502020204030204" pitchFamily="34" charset="0"/>
              </a:rPr>
              <a:t>Committee types- Ad Hoc and Task Force, Special Interest, Virtual </a:t>
            </a:r>
          </a:p>
          <a:p>
            <a:pPr algn="l"/>
            <a:endParaRPr lang="en-CA" sz="2000" b="1" dirty="0">
              <a:solidFill>
                <a:srgbClr val="336699"/>
              </a:solidFill>
              <a:latin typeface="Californian FB" panose="0207040306080B030204" pitchFamily="18" charset="0"/>
            </a:endParaRPr>
          </a:p>
          <a:p>
            <a:pPr algn="l"/>
            <a:r>
              <a:rPr lang="en-CA" sz="2000" dirty="0">
                <a:solidFill>
                  <a:schemeClr val="accent4">
                    <a:lumMod val="75000"/>
                  </a:schemeClr>
                </a:solidFill>
                <a:latin typeface="Californian FB" panose="0207040306080B030204" pitchFamily="18" charset="0"/>
              </a:rPr>
              <a:t>-</a:t>
            </a:r>
          </a:p>
        </p:txBody>
      </p:sp>
      <p:sp>
        <p:nvSpPr>
          <p:cNvPr id="7" name="Slide Number Placeholder 6"/>
          <p:cNvSpPr>
            <a:spLocks noGrp="1"/>
          </p:cNvSpPr>
          <p:nvPr>
            <p:ph type="sldNum" sz="quarter" idx="12"/>
          </p:nvPr>
        </p:nvSpPr>
        <p:spPr/>
        <p:txBody>
          <a:bodyPr/>
          <a:lstStyle/>
          <a:p>
            <a:fld id="{876AA15A-6AA9-4381-A536-1B1A65D2EB67}" type="slidenum">
              <a:rPr lang="en-CA" smtClean="0"/>
              <a:t>51</a:t>
            </a:fld>
            <a:endParaRPr lang="en-CA" dirty="0"/>
          </a:p>
        </p:txBody>
      </p:sp>
    </p:spTree>
    <p:extLst>
      <p:ext uri="{BB962C8B-B14F-4D97-AF65-F5344CB8AC3E}">
        <p14:creationId xmlns:p14="http://schemas.microsoft.com/office/powerpoint/2010/main" val="3715336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744" y="839347"/>
            <a:ext cx="5758408" cy="815765"/>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Board Meetings </a:t>
            </a:r>
            <a:endParaRPr lang="en-CA" sz="1800" b="1" dirty="0">
              <a:solidFill>
                <a:schemeClr val="accent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885807" y="1916832"/>
            <a:ext cx="7704856" cy="3454928"/>
          </a:xfrm>
          <a:ln>
            <a:noFill/>
          </a:ln>
        </p:spPr>
        <p:txBody>
          <a:bodyPr>
            <a:normAutofit fontScale="92500" lnSpcReduction="10000"/>
          </a:bodyPr>
          <a:lstStyle/>
          <a:p>
            <a:pPr algn="l"/>
            <a:r>
              <a:rPr lang="en-CA" sz="2400" b="1" dirty="0">
                <a:solidFill>
                  <a:schemeClr val="accent2"/>
                </a:solidFill>
                <a:latin typeface="Calibri" panose="020F0502020204030204" pitchFamily="34" charset="0"/>
                <a:cs typeface="Calibri" panose="020F0502020204030204" pitchFamily="34" charset="0"/>
              </a:rPr>
              <a:t>Preparation is Key</a:t>
            </a:r>
          </a:p>
          <a:p>
            <a:pPr algn="l"/>
            <a:endParaRPr lang="en-CA" sz="2400" b="1" dirty="0">
              <a:solidFill>
                <a:schemeClr val="accent2"/>
              </a:solidFill>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Distribute notice and materials in advance</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Review agenda so your prepared</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Prepare any written reports and provide to Chamber digitally and in advance</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Formulate your questions in advance</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Listen to all viewpoints before forming your final opinion</a:t>
            </a: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52</a:t>
            </a:fld>
            <a:endParaRPr lang="en-CA" dirty="0"/>
          </a:p>
        </p:txBody>
      </p:sp>
    </p:spTree>
    <p:extLst>
      <p:ext uri="{BB962C8B-B14F-4D97-AF65-F5344CB8AC3E}">
        <p14:creationId xmlns:p14="http://schemas.microsoft.com/office/powerpoint/2010/main" val="3656054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712" y="695331"/>
            <a:ext cx="5758408" cy="815765"/>
          </a:xfrm>
        </p:spPr>
        <p:txBody>
          <a:bodyPr>
            <a:noAutofit/>
          </a:bodyPr>
          <a:lstStyle/>
          <a:p>
            <a:pPr algn="ctr"/>
            <a:r>
              <a:rPr lang="en-CA" sz="3200" b="1" dirty="0">
                <a:latin typeface="Calibri" panose="020F0502020204030204" pitchFamily="34" charset="0"/>
                <a:cs typeface="Calibri" panose="020F0502020204030204" pitchFamily="34" charset="0"/>
              </a:rPr>
              <a:t>Board Meetings</a:t>
            </a:r>
            <a:endParaRPr lang="en-CA" sz="18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227476" y="1844824"/>
            <a:ext cx="7704856" cy="3454928"/>
          </a:xfrm>
          <a:ln>
            <a:noFill/>
          </a:ln>
        </p:spPr>
        <p:txBody>
          <a:bodyPr>
            <a:normAutofit fontScale="92500" lnSpcReduction="20000"/>
          </a:bodyPr>
          <a:lstStyle/>
          <a:p>
            <a:pPr algn="l"/>
            <a:r>
              <a:rPr lang="en-CA" sz="2400" b="1" u="sng" dirty="0">
                <a:solidFill>
                  <a:schemeClr val="accent2"/>
                </a:solidFill>
                <a:latin typeface="Calibri" panose="020F0502020204030204" pitchFamily="34" charset="0"/>
                <a:cs typeface="Calibri" panose="020F0502020204030204" pitchFamily="34" charset="0"/>
              </a:rPr>
              <a:t>Rules of Order</a:t>
            </a:r>
          </a:p>
          <a:p>
            <a:pPr algn="l"/>
            <a:endParaRPr lang="en-CA" sz="2400" b="1" u="sng" dirty="0">
              <a:solidFill>
                <a:schemeClr val="accent2"/>
              </a:solidFill>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Procedural rules maintain order at meetings</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Must be recognised by the Chair before speaking </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Set Time limits on agenda items</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Learn the basic rules of order to be sure motions &amp; procedures are understood</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Look at using a consent agenda </a:t>
            </a:r>
          </a:p>
          <a:p>
            <a:pPr algn="ctr"/>
            <a:r>
              <a:rPr lang="en-CA" sz="2400" b="1" dirty="0">
                <a:solidFill>
                  <a:schemeClr val="accent2"/>
                </a:solidFill>
                <a:latin typeface="Calibri" panose="020F0502020204030204" pitchFamily="34" charset="0"/>
                <a:cs typeface="Calibri" panose="020F0502020204030204" pitchFamily="34" charset="0"/>
              </a:rPr>
              <a:t>. </a:t>
            </a:r>
          </a:p>
          <a:p>
            <a:pPr marL="342900" indent="-342900" algn="l">
              <a:buFont typeface="Wingdings" panose="05000000000000000000" pitchFamily="2" charset="2"/>
              <a:buChar char="Ø"/>
            </a:pPr>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53</a:t>
            </a:fld>
            <a:endParaRPr lang="en-CA" dirty="0"/>
          </a:p>
        </p:txBody>
      </p:sp>
    </p:spTree>
    <p:extLst>
      <p:ext uri="{BB962C8B-B14F-4D97-AF65-F5344CB8AC3E}">
        <p14:creationId xmlns:p14="http://schemas.microsoft.com/office/powerpoint/2010/main" val="448084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736" y="476672"/>
            <a:ext cx="5758408" cy="815765"/>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Board Meetings</a:t>
            </a:r>
            <a:endParaRPr lang="en-CA" sz="1800" b="1" dirty="0">
              <a:solidFill>
                <a:schemeClr val="accent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055440" y="1701536"/>
            <a:ext cx="7704856" cy="3454928"/>
          </a:xfrm>
          <a:ln>
            <a:noFill/>
          </a:ln>
        </p:spPr>
        <p:txBody>
          <a:bodyPr>
            <a:normAutofit fontScale="77500" lnSpcReduction="20000"/>
          </a:bodyPr>
          <a:lstStyle/>
          <a:p>
            <a:pPr algn="l"/>
            <a:r>
              <a:rPr lang="en-CA" sz="2400" b="1" u="sng" dirty="0">
                <a:solidFill>
                  <a:schemeClr val="accent1"/>
                </a:solidFill>
                <a:latin typeface="Calibri" panose="020F0502020204030204" pitchFamily="34" charset="0"/>
                <a:cs typeface="Calibri" panose="020F0502020204030204" pitchFamily="34" charset="0"/>
              </a:rPr>
              <a:t>Accountability </a:t>
            </a:r>
          </a:p>
          <a:p>
            <a:pPr marL="342900" indent="-342900" algn="l">
              <a:buFont typeface="Wingdings" panose="05000000000000000000" pitchFamily="2" charset="2"/>
              <a:buChar char="Ø"/>
            </a:pPr>
            <a:r>
              <a:rPr lang="en-CA" sz="2200" b="1" dirty="0">
                <a:solidFill>
                  <a:schemeClr val="accent1"/>
                </a:solidFill>
                <a:latin typeface="Calibri" panose="020F0502020204030204" pitchFamily="34" charset="0"/>
                <a:cs typeface="Calibri" panose="020F0502020204030204" pitchFamily="34" charset="0"/>
              </a:rPr>
              <a:t>Directors are accountable to each other </a:t>
            </a:r>
          </a:p>
          <a:p>
            <a:pPr marL="342900" indent="-342900" algn="l">
              <a:buFont typeface="Wingdings" panose="05000000000000000000" pitchFamily="2" charset="2"/>
              <a:buChar char="Ø"/>
            </a:pPr>
            <a:r>
              <a:rPr lang="en-CA" sz="2200" b="1" dirty="0">
                <a:solidFill>
                  <a:schemeClr val="accent1"/>
                </a:solidFill>
                <a:latin typeface="Calibri" panose="020F0502020204030204" pitchFamily="34" charset="0"/>
                <a:cs typeface="Calibri" panose="020F0502020204030204" pitchFamily="34" charset="0"/>
              </a:rPr>
              <a:t>Deal with non performance </a:t>
            </a:r>
          </a:p>
          <a:p>
            <a:pPr marL="342900" indent="-342900" algn="l">
              <a:buFont typeface="Wingdings" panose="05000000000000000000" pitchFamily="2" charset="2"/>
              <a:buChar char="Ø"/>
            </a:pPr>
            <a:r>
              <a:rPr lang="en-CA" sz="2200" b="1" dirty="0">
                <a:solidFill>
                  <a:schemeClr val="accent1"/>
                </a:solidFill>
                <a:latin typeface="Calibri" panose="020F0502020204030204" pitchFamily="34" charset="0"/>
                <a:cs typeface="Calibri" panose="020F0502020204030204" pitchFamily="34" charset="0"/>
              </a:rPr>
              <a:t>Celebrate successes of individuals and the whole</a:t>
            </a:r>
          </a:p>
          <a:p>
            <a:pPr marL="342900" indent="-342900" algn="l">
              <a:buFont typeface="Wingdings" panose="05000000000000000000" pitchFamily="2" charset="2"/>
              <a:buChar char="Ø"/>
            </a:pPr>
            <a:r>
              <a:rPr lang="en-CA" sz="2200" b="1" dirty="0">
                <a:solidFill>
                  <a:schemeClr val="accent1"/>
                </a:solidFill>
                <a:latin typeface="Calibri" panose="020F0502020204030204" pitchFamily="34" charset="0"/>
                <a:cs typeface="Calibri" panose="020F0502020204030204" pitchFamily="34" charset="0"/>
              </a:rPr>
              <a:t>Reward performance of the Board and the staff </a:t>
            </a:r>
          </a:p>
          <a:p>
            <a:pPr marL="342900" indent="-342900" algn="l">
              <a:buFont typeface="Wingdings" panose="05000000000000000000" pitchFamily="2" charset="2"/>
              <a:buChar char="Ø"/>
            </a:pPr>
            <a:endParaRPr lang="en-CA" sz="2200" b="1" dirty="0">
              <a:solidFill>
                <a:schemeClr val="accent1"/>
              </a:solidFill>
              <a:latin typeface="Calibri" panose="020F0502020204030204" pitchFamily="34" charset="0"/>
              <a:cs typeface="Calibri" panose="020F0502020204030204" pitchFamily="34" charset="0"/>
            </a:endParaRPr>
          </a:p>
          <a:p>
            <a:pPr algn="l"/>
            <a:r>
              <a:rPr lang="en-CA" sz="2400" b="1" u="sng" dirty="0">
                <a:solidFill>
                  <a:schemeClr val="accent1"/>
                </a:solidFill>
                <a:latin typeface="Calibri" panose="020F0502020204030204" pitchFamily="34" charset="0"/>
                <a:cs typeface="Calibri" panose="020F0502020204030204" pitchFamily="34" charset="0"/>
              </a:rPr>
              <a:t>Recruiting Leaders</a:t>
            </a:r>
          </a:p>
          <a:p>
            <a:pPr marL="342900" indent="-342900" algn="l">
              <a:buFont typeface="Wingdings" panose="05000000000000000000" pitchFamily="2" charset="2"/>
              <a:buChar char="Ø"/>
            </a:pPr>
            <a:r>
              <a:rPr lang="en-CA" sz="2200" b="1" dirty="0">
                <a:solidFill>
                  <a:schemeClr val="accent1"/>
                </a:solidFill>
                <a:latin typeface="Calibri" panose="020F0502020204030204" pitchFamily="34" charset="0"/>
                <a:cs typeface="Calibri" panose="020F0502020204030204" pitchFamily="34" charset="0"/>
              </a:rPr>
              <a:t>Identify future leaders in your midst-Nominating Committee plays a key role</a:t>
            </a:r>
          </a:p>
          <a:p>
            <a:pPr marL="342900" indent="-342900" algn="l">
              <a:buFont typeface="Wingdings" panose="05000000000000000000" pitchFamily="2" charset="2"/>
              <a:buChar char="Ø"/>
            </a:pPr>
            <a:r>
              <a:rPr lang="en-CA" sz="2200" b="1" dirty="0">
                <a:solidFill>
                  <a:schemeClr val="accent1"/>
                </a:solidFill>
                <a:latin typeface="Calibri" panose="020F0502020204030204" pitchFamily="34" charset="0"/>
                <a:cs typeface="Calibri" panose="020F0502020204030204" pitchFamily="34" charset="0"/>
              </a:rPr>
              <a:t>Committees may be a source for future leaders</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Key- recruit the doers in your community </a:t>
            </a:r>
          </a:p>
          <a:p>
            <a:pPr algn="l"/>
            <a:endParaRPr lang="en-CA" sz="2400" u="sng" dirty="0">
              <a:solidFill>
                <a:schemeClr val="accent4">
                  <a:lumMod val="75000"/>
                </a:schemeClr>
              </a:solidFill>
              <a:latin typeface="Californian FB" panose="0207040306080B030204" pitchFamily="18" charset="0"/>
            </a:endParaRPr>
          </a:p>
          <a:p>
            <a:pPr marL="342900" indent="-342900" algn="l">
              <a:buFont typeface="Wingdings" panose="05000000000000000000" pitchFamily="2" charset="2"/>
              <a:buChar char="Ø"/>
            </a:pPr>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54</a:t>
            </a:fld>
            <a:endParaRPr lang="en-CA" dirty="0"/>
          </a:p>
        </p:txBody>
      </p:sp>
    </p:spTree>
    <p:extLst>
      <p:ext uri="{BB962C8B-B14F-4D97-AF65-F5344CB8AC3E}">
        <p14:creationId xmlns:p14="http://schemas.microsoft.com/office/powerpoint/2010/main" val="953345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760" y="839347"/>
            <a:ext cx="5758408" cy="815765"/>
          </a:xfrm>
        </p:spPr>
        <p:txBody>
          <a:bodyPr>
            <a:noAutofit/>
          </a:bodyPr>
          <a:lstStyle/>
          <a:p>
            <a:pPr algn="ctr"/>
            <a:r>
              <a:rPr lang="en-CA" sz="4000" b="1" dirty="0">
                <a:solidFill>
                  <a:schemeClr val="accent2"/>
                </a:solidFill>
                <a:latin typeface="Calibri" panose="020F0502020204030204" pitchFamily="34" charset="0"/>
                <a:cs typeface="Calibri" panose="020F0502020204030204" pitchFamily="34" charset="0"/>
              </a:rPr>
              <a:t>Minutes</a:t>
            </a:r>
          </a:p>
        </p:txBody>
      </p:sp>
      <p:sp>
        <p:nvSpPr>
          <p:cNvPr id="3" name="Subtitle 2"/>
          <p:cNvSpPr>
            <a:spLocks noGrp="1"/>
          </p:cNvSpPr>
          <p:nvPr>
            <p:ph type="subTitle" idx="1"/>
          </p:nvPr>
        </p:nvSpPr>
        <p:spPr>
          <a:xfrm>
            <a:off x="885807" y="1916832"/>
            <a:ext cx="7704856" cy="3454928"/>
          </a:xfrm>
          <a:ln>
            <a:noFill/>
          </a:ln>
        </p:spPr>
        <p:txBody>
          <a:bodyPr>
            <a:normAutofit/>
          </a:bodyPr>
          <a:lstStyle/>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Minutes are a legal record</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Do not record side conversations or reminders in your minutes. </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No audio is maintained once minutes are approved</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Minutes are to be approved at next convened meeting</a:t>
            </a: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Motions should “stand alone” </a:t>
            </a:r>
          </a:p>
          <a:p>
            <a:pPr marL="342900" indent="-342900" algn="l">
              <a:buFont typeface="Wingdings" panose="05000000000000000000" pitchFamily="2" charset="2"/>
              <a:buChar char="Ø"/>
            </a:pPr>
            <a:endParaRPr lang="en-CA" sz="2400" dirty="0">
              <a:solidFill>
                <a:schemeClr val="accent2"/>
              </a:solidFill>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Ø"/>
            </a:pPr>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55</a:t>
            </a:fld>
            <a:endParaRPr lang="en-CA" dirty="0"/>
          </a:p>
        </p:txBody>
      </p:sp>
    </p:spTree>
    <p:extLst>
      <p:ext uri="{BB962C8B-B14F-4D97-AF65-F5344CB8AC3E}">
        <p14:creationId xmlns:p14="http://schemas.microsoft.com/office/powerpoint/2010/main" val="1817983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6AA15A-6AA9-4381-A536-1B1A65D2EB67}" type="slidenum">
              <a:rPr lang="en-CA" smtClean="0"/>
              <a:t>56</a:t>
            </a:fld>
            <a:endParaRPr lang="en-CA" dirty="0"/>
          </a:p>
        </p:txBody>
      </p:sp>
      <p:pic>
        <p:nvPicPr>
          <p:cNvPr id="8" name="Picture 2" descr="board of directors cartoons, board of directors cartoon, funny, board of directors picture, board of directors pictures, board of directors image, board of directors images, board of directors illustration, board of directors illustrat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484" y="1008500"/>
            <a:ext cx="7632848" cy="501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6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368" y="873187"/>
            <a:ext cx="5904656" cy="815765"/>
          </a:xfrm>
        </p:spPr>
        <p:txBody>
          <a:bodyPr>
            <a:noAutofit/>
          </a:bodyPr>
          <a:lstStyle/>
          <a:p>
            <a:pPr algn="ctr"/>
            <a:r>
              <a:rPr lang="en-CA" sz="3200" b="1" dirty="0">
                <a:solidFill>
                  <a:srgbClr val="336699"/>
                </a:solidFill>
                <a:latin typeface="Calibri" panose="020F0502020204030204" pitchFamily="34" charset="0"/>
                <a:cs typeface="Calibri" panose="020F0502020204030204" pitchFamily="34" charset="0"/>
              </a:rPr>
              <a:t>Strategic Planning Process</a:t>
            </a:r>
            <a:endParaRPr lang="en-CA" sz="1800" b="1" dirty="0">
              <a:solidFill>
                <a:srgbClr val="336699"/>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055440" y="1701536"/>
            <a:ext cx="7704856" cy="3454928"/>
          </a:xfrm>
          <a:ln>
            <a:noFill/>
          </a:ln>
        </p:spPr>
        <p:txBody>
          <a:bodyPr>
            <a:normAutofit fontScale="92500" lnSpcReduction="10000"/>
          </a:bodyPr>
          <a:lstStyle/>
          <a:p>
            <a:pPr marL="342900" indent="-342900" algn="l">
              <a:buFont typeface="Wingdings" panose="05000000000000000000" pitchFamily="2" charset="2"/>
              <a:buChar char="Ø"/>
            </a:pPr>
            <a:endParaRPr lang="en-CA" sz="2400" dirty="0">
              <a:solidFill>
                <a:schemeClr val="accent4">
                  <a:lumMod val="75000"/>
                </a:schemeClr>
              </a:solidFill>
              <a:latin typeface="Californian FB" panose="0207040306080B030204" pitchFamily="18" charset="0"/>
            </a:endParaRP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Set aside time specifically for planning </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Find a venue that is relaxing and allows for good stretch breaks and a little fun</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Once a draft plan is in place allow members an opportunity to provide input before formally adopting</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Once adopted promote your success- inform the press about your key pillars</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Implement the plan 1-3 years </a:t>
            </a:r>
          </a:p>
          <a:p>
            <a:pPr algn="l"/>
            <a:endParaRPr lang="en-CA" sz="2400" dirty="0">
              <a:solidFill>
                <a:schemeClr val="accent2"/>
              </a:solidFill>
              <a:latin typeface="Calibri" panose="020F0502020204030204" pitchFamily="34" charset="0"/>
              <a:cs typeface="Calibri" panose="020F0502020204030204" pitchFamily="34" charset="0"/>
            </a:endParaRP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57</a:t>
            </a:fld>
            <a:endParaRPr lang="en-CA" dirty="0"/>
          </a:p>
        </p:txBody>
      </p:sp>
    </p:spTree>
    <p:extLst>
      <p:ext uri="{BB962C8B-B14F-4D97-AF65-F5344CB8AC3E}">
        <p14:creationId xmlns:p14="http://schemas.microsoft.com/office/powerpoint/2010/main" val="2608983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768" y="707210"/>
            <a:ext cx="5758408" cy="815765"/>
          </a:xfrm>
        </p:spPr>
        <p:txBody>
          <a:bodyPr>
            <a:noAutofit/>
          </a:bodyPr>
          <a:lstStyle/>
          <a:p>
            <a:pPr algn="ctr"/>
            <a:r>
              <a:rPr lang="en-CA" sz="3200" b="1" dirty="0">
                <a:latin typeface="Calibri" panose="020F0502020204030204" pitchFamily="34" charset="0"/>
                <a:cs typeface="Calibri" panose="020F0502020204030204" pitchFamily="34" charset="0"/>
              </a:rPr>
              <a:t>Goal Setting </a:t>
            </a:r>
            <a:endParaRPr lang="en-CA" sz="18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860445" y="1844824"/>
            <a:ext cx="7704856" cy="3454928"/>
          </a:xfrm>
          <a:ln>
            <a:noFill/>
          </a:ln>
        </p:spPr>
        <p:txBody>
          <a:bodyPr>
            <a:normAutofit fontScale="92500" lnSpcReduction="20000"/>
          </a:bodyPr>
          <a:lstStyle/>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Identify 4-6 goals annually- you don’t want to exhaust resources or show failures if you attempt to do to much </a:t>
            </a:r>
            <a:br>
              <a:rPr lang="en-CA" sz="2400" b="1" dirty="0">
                <a:solidFill>
                  <a:schemeClr val="accent2"/>
                </a:solidFill>
                <a:latin typeface="Calibri" panose="020F0502020204030204" pitchFamily="34" charset="0"/>
                <a:cs typeface="Calibri" panose="020F0502020204030204" pitchFamily="34" charset="0"/>
              </a:rPr>
            </a:br>
            <a:endParaRPr lang="en-CA" sz="2400" b="1" dirty="0">
              <a:solidFill>
                <a:schemeClr val="accent2"/>
              </a:solidFill>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Identify strategies within your goals-have objectives so achievability is measured   </a:t>
            </a:r>
            <a:br>
              <a:rPr lang="en-CA" sz="2400" b="1" dirty="0">
                <a:solidFill>
                  <a:schemeClr val="accent2"/>
                </a:solidFill>
                <a:latin typeface="Calibri" panose="020F0502020204030204" pitchFamily="34" charset="0"/>
                <a:cs typeface="Calibri" panose="020F0502020204030204" pitchFamily="34" charset="0"/>
              </a:rPr>
            </a:br>
            <a:endParaRPr lang="en-CA" sz="2400" b="1" dirty="0">
              <a:solidFill>
                <a:schemeClr val="accent2"/>
              </a:solidFill>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Ø"/>
            </a:pPr>
            <a:r>
              <a:rPr lang="en-CA" sz="2400" b="1" dirty="0">
                <a:solidFill>
                  <a:schemeClr val="accent2"/>
                </a:solidFill>
                <a:latin typeface="Calibri" panose="020F0502020204030204" pitchFamily="34" charset="0"/>
                <a:cs typeface="Calibri" panose="020F0502020204030204" pitchFamily="34" charset="0"/>
              </a:rPr>
              <a:t>Within the strategies have tasks assigned to certain committees or volunteers. </a:t>
            </a:r>
            <a:br>
              <a:rPr lang="en-CA" sz="2400" b="1" dirty="0">
                <a:solidFill>
                  <a:schemeClr val="accent2"/>
                </a:solidFill>
                <a:latin typeface="Calibri" panose="020F0502020204030204" pitchFamily="34" charset="0"/>
                <a:cs typeface="Calibri" panose="020F0502020204030204" pitchFamily="34" charset="0"/>
              </a:rPr>
            </a:br>
            <a:endParaRPr lang="en-CA" sz="2400" b="1" dirty="0">
              <a:solidFill>
                <a:schemeClr val="accent2"/>
              </a:solidFill>
              <a:latin typeface="Calibri" panose="020F0502020204030204" pitchFamily="34" charset="0"/>
              <a:cs typeface="Calibri" panose="020F0502020204030204" pitchFamily="34" charset="0"/>
            </a:endParaRPr>
          </a:p>
          <a:p>
            <a:pPr algn="ctr"/>
            <a:r>
              <a:rPr lang="en-CA" sz="2400" b="1" i="1" dirty="0">
                <a:solidFill>
                  <a:schemeClr val="accent2"/>
                </a:solidFill>
                <a:latin typeface="Calibri" panose="020F0502020204030204" pitchFamily="34" charset="0"/>
                <a:cs typeface="Calibri" panose="020F0502020204030204" pitchFamily="34" charset="0"/>
              </a:rPr>
              <a:t>“A goal properly set is halfway achieved” </a:t>
            </a:r>
          </a:p>
          <a:p>
            <a:pPr algn="ctr"/>
            <a:r>
              <a:rPr lang="en-CA" sz="1300" b="1" dirty="0">
                <a:solidFill>
                  <a:schemeClr val="accent2"/>
                </a:solidFill>
                <a:latin typeface="Calibri" panose="020F0502020204030204" pitchFamily="34" charset="0"/>
                <a:cs typeface="Calibri" panose="020F0502020204030204" pitchFamily="34" charset="0"/>
              </a:rPr>
              <a:t>                                                                                                   Abraham Lincoln </a:t>
            </a:r>
          </a:p>
        </p:txBody>
      </p:sp>
      <p:sp>
        <p:nvSpPr>
          <p:cNvPr id="7" name="Slide Number Placeholder 6"/>
          <p:cNvSpPr>
            <a:spLocks noGrp="1"/>
          </p:cNvSpPr>
          <p:nvPr>
            <p:ph type="sldNum" sz="quarter" idx="12"/>
          </p:nvPr>
        </p:nvSpPr>
        <p:spPr/>
        <p:txBody>
          <a:bodyPr/>
          <a:lstStyle/>
          <a:p>
            <a:fld id="{876AA15A-6AA9-4381-A536-1B1A65D2EB67}" type="slidenum">
              <a:rPr lang="en-CA" smtClean="0"/>
              <a:t>58</a:t>
            </a:fld>
            <a:endParaRPr lang="en-CA" dirty="0"/>
          </a:p>
        </p:txBody>
      </p:sp>
    </p:spTree>
    <p:extLst>
      <p:ext uri="{BB962C8B-B14F-4D97-AF65-F5344CB8AC3E}">
        <p14:creationId xmlns:p14="http://schemas.microsoft.com/office/powerpoint/2010/main" val="261467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639" y="1139775"/>
            <a:ext cx="5904656" cy="815765"/>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Measuring Performance </a:t>
            </a:r>
            <a:endParaRPr lang="en-CA" sz="1800" b="1" dirty="0">
              <a:solidFill>
                <a:schemeClr val="accent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885807" y="1988840"/>
            <a:ext cx="7704856" cy="3454928"/>
          </a:xfrm>
          <a:ln>
            <a:noFill/>
          </a:ln>
        </p:spPr>
        <p:txBody>
          <a:bodyPr>
            <a:normAutofit/>
          </a:bodyPr>
          <a:lstStyle/>
          <a:p>
            <a:pPr marL="342900" indent="-342900" algn="l">
              <a:buFont typeface="Wingdings" panose="05000000000000000000" pitchFamily="2" charset="2"/>
              <a:buChar char="Ø"/>
            </a:pPr>
            <a:endParaRPr lang="en-CA" sz="2400" dirty="0">
              <a:solidFill>
                <a:schemeClr val="accent4">
                  <a:lumMod val="75000"/>
                </a:schemeClr>
              </a:solidFill>
              <a:latin typeface="Californian FB" panose="0207040306080B030204" pitchFamily="18" charset="0"/>
            </a:endParaRP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Survey members regularly, Constant Contact is free for Chambers and has a survey component</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Keep surveys short- never more than 10 questions, 3-5 questions has the best response rate </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Ask others who have dealings with you</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Budget- understand where your gains are </a:t>
            </a:r>
          </a:p>
          <a:p>
            <a:pPr algn="l"/>
            <a:endParaRPr lang="en-CA" sz="2400" b="1" dirty="0">
              <a:solidFill>
                <a:schemeClr val="accent1"/>
              </a:solidFill>
              <a:latin typeface="Californian FB" panose="0207040306080B030204" pitchFamily="18" charset="0"/>
            </a:endParaRP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59</a:t>
            </a:fld>
            <a:endParaRPr lang="en-CA" dirty="0"/>
          </a:p>
        </p:txBody>
      </p:sp>
    </p:spTree>
    <p:extLst>
      <p:ext uri="{BB962C8B-B14F-4D97-AF65-F5344CB8AC3E}">
        <p14:creationId xmlns:p14="http://schemas.microsoft.com/office/powerpoint/2010/main" val="337966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866263"/>
            <a:ext cx="6336704" cy="812303"/>
          </a:xfrm>
        </p:spPr>
        <p:txBody>
          <a:bodyPr>
            <a:noAutofit/>
          </a:bodyPr>
          <a:lstStyle/>
          <a:p>
            <a:pPr algn="ctr"/>
            <a:r>
              <a:rPr lang="en-CA" sz="4000" b="1" dirty="0">
                <a:solidFill>
                  <a:srgbClr val="336699"/>
                </a:solidFill>
                <a:latin typeface="Calibri" panose="020F0502020204030204" pitchFamily="34" charset="0"/>
                <a:cs typeface="Calibri" panose="020F0502020204030204" pitchFamily="34" charset="0"/>
              </a:rPr>
              <a:t>Role of the ACC </a:t>
            </a:r>
          </a:p>
        </p:txBody>
      </p:sp>
      <p:sp>
        <p:nvSpPr>
          <p:cNvPr id="3" name="Subtitle 2"/>
          <p:cNvSpPr>
            <a:spLocks noGrp="1"/>
          </p:cNvSpPr>
          <p:nvPr>
            <p:ph type="subTitle" idx="1"/>
          </p:nvPr>
        </p:nvSpPr>
        <p:spPr>
          <a:xfrm>
            <a:off x="1479897" y="2780928"/>
            <a:ext cx="7772400" cy="3672408"/>
          </a:xfrm>
        </p:spPr>
        <p:txBody>
          <a:bodyPr>
            <a:normAutofit/>
          </a:bodyPr>
          <a:lstStyle/>
          <a:p>
            <a:pPr marL="457200" indent="-457200" algn="l">
              <a:buFont typeface="Arial" panose="020B0604020202020204" pitchFamily="34" charset="0"/>
              <a:buChar char="•"/>
            </a:pPr>
            <a:r>
              <a:rPr lang="en-CA" sz="2200" b="1" dirty="0">
                <a:solidFill>
                  <a:schemeClr val="accent1">
                    <a:lumMod val="75000"/>
                  </a:schemeClr>
                </a:solidFill>
                <a:latin typeface="Calibri" panose="020F0502020204030204" pitchFamily="34" charset="0"/>
                <a:cs typeface="Calibri" panose="020F0502020204030204" pitchFamily="34" charset="0"/>
              </a:rPr>
              <a:t>We are a federation of 122 provincial Chambers </a:t>
            </a:r>
          </a:p>
          <a:p>
            <a:pPr marL="457200" indent="-457200" algn="l">
              <a:buFont typeface="Arial" panose="020B0604020202020204" pitchFamily="34" charset="0"/>
              <a:buChar char="•"/>
            </a:pPr>
            <a:r>
              <a:rPr lang="en-CA" sz="2200" b="1" dirty="0">
                <a:solidFill>
                  <a:schemeClr val="accent1">
                    <a:lumMod val="75000"/>
                  </a:schemeClr>
                </a:solidFill>
                <a:latin typeface="Calibri" panose="020F0502020204030204" pitchFamily="34" charset="0"/>
                <a:cs typeface="Calibri" panose="020F0502020204030204" pitchFamily="34" charset="0"/>
              </a:rPr>
              <a:t>Represent the business interests of over 25,5000 members in 28 federal and 87 provincial electoral districts</a:t>
            </a:r>
          </a:p>
          <a:p>
            <a:pPr marL="457200" indent="-457200" algn="l">
              <a:buFont typeface="Arial" panose="020B0604020202020204" pitchFamily="34" charset="0"/>
              <a:buChar char="•"/>
            </a:pPr>
            <a:r>
              <a:rPr lang="en-CA" sz="2200" b="1" dirty="0">
                <a:solidFill>
                  <a:schemeClr val="accent1">
                    <a:lumMod val="75000"/>
                  </a:schemeClr>
                </a:solidFill>
                <a:latin typeface="Calibri" panose="020F0502020204030204" pitchFamily="34" charset="0"/>
                <a:cs typeface="Calibri" panose="020F0502020204030204" pitchFamily="34" charset="0"/>
              </a:rPr>
              <a:t>We are The Advocate for Alberta Business </a:t>
            </a:r>
          </a:p>
          <a:p>
            <a:pPr marL="457200" indent="-457200" algn="l">
              <a:buFont typeface="Arial" panose="020B0604020202020204" pitchFamily="34" charset="0"/>
              <a:buChar char="•"/>
            </a:pPr>
            <a:r>
              <a:rPr lang="en-CA" sz="2200" b="1" dirty="0">
                <a:solidFill>
                  <a:schemeClr val="accent1">
                    <a:lumMod val="75000"/>
                  </a:schemeClr>
                </a:solidFill>
                <a:latin typeface="Calibri" panose="020F0502020204030204" pitchFamily="34" charset="0"/>
                <a:cs typeface="Calibri" panose="020F0502020204030204" pitchFamily="34" charset="0"/>
              </a:rPr>
              <a:t>One influential and respected voice in matters of provincial and federal concern</a:t>
            </a:r>
          </a:p>
          <a:p>
            <a:pPr marL="457200" indent="-457200" algn="l">
              <a:buFont typeface="Arial" panose="020B0604020202020204" pitchFamily="34" charset="0"/>
              <a:buChar char="•"/>
            </a:pPr>
            <a:r>
              <a:rPr lang="en-CA" sz="2200" b="1" dirty="0">
                <a:solidFill>
                  <a:schemeClr val="accent1">
                    <a:lumMod val="75000"/>
                  </a:schemeClr>
                </a:solidFill>
                <a:latin typeface="Calibri" panose="020F0502020204030204" pitchFamily="34" charset="0"/>
                <a:cs typeface="Calibri" panose="020F0502020204030204" pitchFamily="34" charset="0"/>
              </a:rPr>
              <a:t>We provide leadership giving business a strong and collective voice</a:t>
            </a:r>
          </a:p>
          <a:p>
            <a:pPr marL="457200" indent="-457200" algn="l">
              <a:buFont typeface="Arial" panose="020B0604020202020204" pitchFamily="34" charset="0"/>
              <a:buChar char="•"/>
            </a:pPr>
            <a:endParaRPr lang="en-CA" sz="2200" dirty="0">
              <a:solidFill>
                <a:schemeClr val="accent4">
                  <a:lumMod val="7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CA" sz="2000" dirty="0">
              <a:solidFill>
                <a:schemeClr val="accent4">
                  <a:lumMod val="75000"/>
                </a:schemeClr>
              </a:solidFill>
              <a:latin typeface="Californian FB" panose="0207040306080B03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3" y="139830"/>
            <a:ext cx="2195735" cy="1562434"/>
          </a:xfrm>
          <a:prstGeom prst="rect">
            <a:avLst/>
          </a:prstGeom>
        </p:spPr>
      </p:pic>
      <p:sp>
        <p:nvSpPr>
          <p:cNvPr id="7" name="Slide Number Placeholder 6"/>
          <p:cNvSpPr>
            <a:spLocks noGrp="1"/>
          </p:cNvSpPr>
          <p:nvPr>
            <p:ph type="sldNum" sz="quarter" idx="12"/>
          </p:nvPr>
        </p:nvSpPr>
        <p:spPr/>
        <p:txBody>
          <a:bodyPr/>
          <a:lstStyle/>
          <a:p>
            <a:fld id="{876AA15A-6AA9-4381-A536-1B1A65D2EB67}" type="slidenum">
              <a:rPr lang="en-CA" smtClean="0"/>
              <a:t>6</a:t>
            </a:fld>
            <a:endParaRPr lang="en-CA" dirty="0"/>
          </a:p>
        </p:txBody>
      </p:sp>
    </p:spTree>
    <p:extLst>
      <p:ext uri="{BB962C8B-B14F-4D97-AF65-F5344CB8AC3E}">
        <p14:creationId xmlns:p14="http://schemas.microsoft.com/office/powerpoint/2010/main" val="3537870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4744"/>
            <a:ext cx="5904656" cy="815765"/>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Risk Management </a:t>
            </a:r>
            <a:endParaRPr lang="en-CA" sz="1800" b="1" dirty="0">
              <a:solidFill>
                <a:schemeClr val="accent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055440" y="2152499"/>
            <a:ext cx="7704856" cy="3454928"/>
          </a:xfrm>
          <a:ln>
            <a:noFill/>
          </a:ln>
        </p:spPr>
        <p:txBody>
          <a:bodyPr>
            <a:normAutofit fontScale="92500" lnSpcReduction="10000"/>
          </a:bodyPr>
          <a:lstStyle/>
          <a:p>
            <a:pPr marL="342900" indent="-342900" algn="l">
              <a:buFont typeface="Wingdings" panose="05000000000000000000" pitchFamily="2" charset="2"/>
              <a:buChar char="Ø"/>
            </a:pPr>
            <a:endParaRPr lang="en-CA" sz="2400" dirty="0">
              <a:solidFill>
                <a:schemeClr val="accent4">
                  <a:lumMod val="75000"/>
                </a:schemeClr>
              </a:solidFill>
              <a:latin typeface="Californian FB" panose="0207040306080B030204" pitchFamily="18" charset="0"/>
            </a:endParaRP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Evaluate the activities of the Chamber that create risk; </a:t>
            </a:r>
          </a:p>
          <a:p>
            <a:pPr algn="l"/>
            <a:r>
              <a:rPr lang="en-CA" sz="2400" b="1" dirty="0">
                <a:solidFill>
                  <a:schemeClr val="accent1"/>
                </a:solidFill>
                <a:latin typeface="Calibri" panose="020F0502020204030204" pitchFamily="34" charset="0"/>
                <a:cs typeface="Calibri" panose="020F0502020204030204" pitchFamily="34" charset="0"/>
              </a:rPr>
              <a:t>      for e.g.. alcohol at meetings, physical activity, off site</a:t>
            </a:r>
          </a:p>
          <a:p>
            <a:pPr algn="l"/>
            <a:r>
              <a:rPr lang="en-CA" sz="2400" b="1" dirty="0">
                <a:solidFill>
                  <a:schemeClr val="accent1"/>
                </a:solidFill>
                <a:latin typeface="Calibri" panose="020F0502020204030204" pitchFamily="34" charset="0"/>
                <a:cs typeface="Calibri" panose="020F0502020204030204" pitchFamily="34" charset="0"/>
              </a:rPr>
              <a:t>      events</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Eliminate risk where possible</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Ensure liability coverage and licensing is in place for all activities</a:t>
            </a:r>
          </a:p>
          <a:p>
            <a:pPr marL="342900" indent="-342900" algn="l">
              <a:buFont typeface="Wingdings" panose="05000000000000000000" pitchFamily="2" charset="2"/>
              <a:buChar char="Ø"/>
            </a:pPr>
            <a:r>
              <a:rPr lang="en-CA" sz="2400" b="1" dirty="0">
                <a:solidFill>
                  <a:schemeClr val="accent1"/>
                </a:solidFill>
                <a:latin typeface="Calibri" panose="020F0502020204030204" pitchFamily="34" charset="0"/>
                <a:cs typeface="Calibri" panose="020F0502020204030204" pitchFamily="34" charset="0"/>
              </a:rPr>
              <a:t>Review and evaluate the risk benefit ratio </a:t>
            </a:r>
          </a:p>
          <a:p>
            <a:pPr marL="342900" indent="-342900" algn="l">
              <a:buFont typeface="Wingdings" panose="05000000000000000000" pitchFamily="2" charset="2"/>
              <a:buChar char="Ø"/>
            </a:pPr>
            <a:endParaRPr lang="en-CA" sz="2400" dirty="0">
              <a:solidFill>
                <a:schemeClr val="accent2"/>
              </a:solidFill>
              <a:latin typeface="Calibri" panose="020F0502020204030204" pitchFamily="34" charset="0"/>
              <a:cs typeface="Calibri" panose="020F0502020204030204" pitchFamily="34" charset="0"/>
            </a:endParaRPr>
          </a:p>
          <a:p>
            <a:pPr algn="l"/>
            <a:endParaRPr lang="en-CA" sz="2400" dirty="0">
              <a:solidFill>
                <a:schemeClr val="accent2"/>
              </a:solidFill>
              <a:latin typeface="Calibri" panose="020F0502020204030204" pitchFamily="34" charset="0"/>
              <a:cs typeface="Calibri" panose="020F0502020204030204" pitchFamily="34" charset="0"/>
            </a:endParaRP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60</a:t>
            </a:fld>
            <a:endParaRPr lang="en-CA" dirty="0"/>
          </a:p>
        </p:txBody>
      </p:sp>
    </p:spTree>
    <p:extLst>
      <p:ext uri="{BB962C8B-B14F-4D97-AF65-F5344CB8AC3E}">
        <p14:creationId xmlns:p14="http://schemas.microsoft.com/office/powerpoint/2010/main" val="2557997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6AA15A-6AA9-4381-A536-1B1A65D2EB67}" type="slidenum">
              <a:rPr lang="en-CA" smtClean="0"/>
              <a:t>61</a:t>
            </a:fld>
            <a:endParaRPr lang="en-CA" dirty="0"/>
          </a:p>
        </p:txBody>
      </p:sp>
      <p:sp>
        <p:nvSpPr>
          <p:cNvPr id="8" name="Rectangle 7"/>
          <p:cNvSpPr/>
          <p:nvPr/>
        </p:nvSpPr>
        <p:spPr>
          <a:xfrm>
            <a:off x="1239009" y="917690"/>
            <a:ext cx="28083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ENVIRONMENTAL SCANNING</a:t>
            </a:r>
          </a:p>
          <a:p>
            <a:pPr algn="ctr"/>
            <a:r>
              <a:rPr lang="en-CA" sz="1100" i="1" dirty="0"/>
              <a:t>What can we see today? </a:t>
            </a:r>
          </a:p>
        </p:txBody>
      </p:sp>
      <p:sp>
        <p:nvSpPr>
          <p:cNvPr id="11" name="Rectangle 10"/>
          <p:cNvSpPr/>
          <p:nvPr/>
        </p:nvSpPr>
        <p:spPr>
          <a:xfrm>
            <a:off x="5758479" y="896635"/>
            <a:ext cx="28083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SEEKING INFORMATION </a:t>
            </a:r>
          </a:p>
        </p:txBody>
      </p:sp>
      <p:sp>
        <p:nvSpPr>
          <p:cNvPr id="12" name="Rectangle 11"/>
          <p:cNvSpPr/>
          <p:nvPr/>
        </p:nvSpPr>
        <p:spPr>
          <a:xfrm>
            <a:off x="1239009" y="3222508"/>
            <a:ext cx="2808312"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STRATEGIC DECISION MAKING </a:t>
            </a:r>
          </a:p>
          <a:p>
            <a:pPr algn="ctr"/>
            <a:r>
              <a:rPr lang="en-CA" sz="1100" i="1" dirty="0"/>
              <a:t>Where will we go in the future? </a:t>
            </a:r>
          </a:p>
        </p:txBody>
      </p:sp>
      <p:sp>
        <p:nvSpPr>
          <p:cNvPr id="13" name="Rectangle 12"/>
          <p:cNvSpPr/>
          <p:nvPr/>
        </p:nvSpPr>
        <p:spPr>
          <a:xfrm>
            <a:off x="1240824" y="2065815"/>
            <a:ext cx="2808312"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STRATEGIC THINKING</a:t>
            </a:r>
          </a:p>
          <a:p>
            <a:pPr algn="ctr"/>
            <a:r>
              <a:rPr lang="en-CA" sz="1100" i="1" dirty="0"/>
              <a:t>What might happen in the future? </a:t>
            </a:r>
          </a:p>
        </p:txBody>
      </p:sp>
      <p:sp>
        <p:nvSpPr>
          <p:cNvPr id="14" name="Rectangle 13"/>
          <p:cNvSpPr/>
          <p:nvPr/>
        </p:nvSpPr>
        <p:spPr>
          <a:xfrm>
            <a:off x="5761533" y="3188093"/>
            <a:ext cx="2808312"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MAKING DECISIONS</a:t>
            </a:r>
          </a:p>
          <a:p>
            <a:pPr algn="ctr"/>
            <a:r>
              <a:rPr lang="en-CA" sz="1100" i="1" dirty="0"/>
              <a:t> </a:t>
            </a:r>
          </a:p>
        </p:txBody>
      </p:sp>
      <p:sp>
        <p:nvSpPr>
          <p:cNvPr id="15" name="Rectangle 14"/>
          <p:cNvSpPr/>
          <p:nvPr/>
        </p:nvSpPr>
        <p:spPr>
          <a:xfrm>
            <a:off x="5758479" y="2065815"/>
            <a:ext cx="2808312"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GENERATING OPTIONS</a:t>
            </a:r>
          </a:p>
        </p:txBody>
      </p:sp>
      <p:sp>
        <p:nvSpPr>
          <p:cNvPr id="16" name="Rectangle 15"/>
          <p:cNvSpPr/>
          <p:nvPr/>
        </p:nvSpPr>
        <p:spPr>
          <a:xfrm>
            <a:off x="5761533" y="4443968"/>
            <a:ext cx="2808312" cy="979117"/>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TAKING ACTION </a:t>
            </a:r>
          </a:p>
          <a:p>
            <a:pPr algn="ctr"/>
            <a:endParaRPr lang="en-CA" sz="1100" i="1" dirty="0"/>
          </a:p>
        </p:txBody>
      </p:sp>
      <p:sp>
        <p:nvSpPr>
          <p:cNvPr id="17" name="Rectangle 16"/>
          <p:cNvSpPr/>
          <p:nvPr/>
        </p:nvSpPr>
        <p:spPr>
          <a:xfrm>
            <a:off x="1239009" y="4443968"/>
            <a:ext cx="2808312" cy="9144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STRATEGIC PLANNING</a:t>
            </a:r>
          </a:p>
          <a:p>
            <a:pPr algn="ctr"/>
            <a:r>
              <a:rPr lang="en-CA" sz="1100" i="1" dirty="0"/>
              <a:t>What will we do today ?</a:t>
            </a:r>
          </a:p>
        </p:txBody>
      </p:sp>
      <p:sp>
        <p:nvSpPr>
          <p:cNvPr id="10" name="TextBox 9"/>
          <p:cNvSpPr txBox="1"/>
          <p:nvPr/>
        </p:nvSpPr>
        <p:spPr>
          <a:xfrm>
            <a:off x="1991544" y="5445224"/>
            <a:ext cx="3456384" cy="738664"/>
          </a:xfrm>
          <a:prstGeom prst="rect">
            <a:avLst/>
          </a:prstGeom>
          <a:noFill/>
        </p:spPr>
        <p:txBody>
          <a:bodyPr wrap="square" rtlCol="0">
            <a:spAutoFit/>
          </a:bodyPr>
          <a:lstStyle/>
          <a:p>
            <a:r>
              <a:rPr lang="en-CA" sz="1400" i="1" dirty="0">
                <a:solidFill>
                  <a:schemeClr val="bg1"/>
                </a:solidFill>
              </a:rPr>
              <a:t>Borrowed from </a:t>
            </a:r>
            <a:br>
              <a:rPr lang="en-CA" sz="1400" i="1" dirty="0">
                <a:solidFill>
                  <a:schemeClr val="bg1"/>
                </a:solidFill>
              </a:rPr>
            </a:br>
            <a:r>
              <a:rPr lang="en-CA" sz="1400" i="1" dirty="0">
                <a:solidFill>
                  <a:schemeClr val="bg1"/>
                </a:solidFill>
              </a:rPr>
              <a:t>Futures Thinking Model </a:t>
            </a:r>
            <a:br>
              <a:rPr lang="en-CA" sz="1400" i="1" dirty="0">
                <a:solidFill>
                  <a:schemeClr val="bg1"/>
                </a:solidFill>
              </a:rPr>
            </a:br>
            <a:r>
              <a:rPr lang="en-CA" sz="1400" i="1" dirty="0">
                <a:solidFill>
                  <a:schemeClr val="bg1"/>
                </a:solidFill>
              </a:rPr>
              <a:t>by Maree Conway</a:t>
            </a:r>
          </a:p>
        </p:txBody>
      </p:sp>
      <p:sp>
        <p:nvSpPr>
          <p:cNvPr id="18" name="Right Arrow 17"/>
          <p:cNvSpPr/>
          <p:nvPr/>
        </p:nvSpPr>
        <p:spPr>
          <a:xfrm>
            <a:off x="4532206" y="1207827"/>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ight Arrow 19"/>
          <p:cNvSpPr/>
          <p:nvPr/>
        </p:nvSpPr>
        <p:spPr>
          <a:xfrm>
            <a:off x="4532206" y="2386682"/>
            <a:ext cx="48920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ight Arrow 20"/>
          <p:cNvSpPr/>
          <p:nvPr/>
        </p:nvSpPr>
        <p:spPr>
          <a:xfrm>
            <a:off x="4532206" y="3333076"/>
            <a:ext cx="489204"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ight Arrow 21"/>
          <p:cNvSpPr/>
          <p:nvPr/>
        </p:nvSpPr>
        <p:spPr>
          <a:xfrm>
            <a:off x="4526544" y="4508685"/>
            <a:ext cx="489204"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Arrow 22"/>
          <p:cNvSpPr/>
          <p:nvPr/>
        </p:nvSpPr>
        <p:spPr>
          <a:xfrm rot="5400000">
            <a:off x="3785420" y="1174600"/>
            <a:ext cx="228673" cy="29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ight Arrow 24"/>
          <p:cNvSpPr/>
          <p:nvPr/>
        </p:nvSpPr>
        <p:spPr>
          <a:xfrm rot="5400000">
            <a:off x="3753220" y="3612066"/>
            <a:ext cx="228673" cy="29512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ight Arrow 25"/>
          <p:cNvSpPr/>
          <p:nvPr/>
        </p:nvSpPr>
        <p:spPr>
          <a:xfrm rot="5400000">
            <a:off x="3790255" y="2367097"/>
            <a:ext cx="228673" cy="2951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8867109" y="2628998"/>
            <a:ext cx="1296144" cy="1754326"/>
          </a:xfrm>
          <a:prstGeom prst="rect">
            <a:avLst/>
          </a:prstGeom>
          <a:noFill/>
        </p:spPr>
        <p:txBody>
          <a:bodyPr wrap="square" rtlCol="0">
            <a:spAutoFit/>
          </a:bodyPr>
          <a:lstStyle/>
          <a:p>
            <a:r>
              <a:rPr lang="en-CA" b="1" i="1" dirty="0">
                <a:solidFill>
                  <a:srgbClr val="336699"/>
                </a:solidFill>
              </a:rPr>
              <a:t>First Strategic Thinking then,</a:t>
            </a:r>
          </a:p>
          <a:p>
            <a:r>
              <a:rPr lang="en-CA" b="1" i="1" dirty="0">
                <a:solidFill>
                  <a:srgbClr val="336699"/>
                </a:solidFill>
              </a:rPr>
              <a:t>Strategic Planning</a:t>
            </a:r>
          </a:p>
        </p:txBody>
      </p:sp>
    </p:spTree>
    <p:extLst>
      <p:ext uri="{BB962C8B-B14F-4D97-AF65-F5344CB8AC3E}">
        <p14:creationId xmlns:p14="http://schemas.microsoft.com/office/powerpoint/2010/main" val="1004044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4869160"/>
            <a:ext cx="5256584" cy="815765"/>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Thank you! </a:t>
            </a:r>
            <a:endParaRPr lang="en-CA" sz="1800" b="1" dirty="0">
              <a:solidFill>
                <a:schemeClr val="accent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415480" y="1701536"/>
            <a:ext cx="7704856" cy="3454928"/>
          </a:xfrm>
          <a:ln>
            <a:noFill/>
          </a:ln>
        </p:spPr>
        <p:txBody>
          <a:bodyPr>
            <a:normAutofit/>
          </a:bodyPr>
          <a:lstStyle/>
          <a:p>
            <a:pPr algn="l"/>
            <a:endParaRPr lang="en-CA" sz="2400" b="1" dirty="0">
              <a:solidFill>
                <a:schemeClr val="accent4">
                  <a:lumMod val="75000"/>
                </a:schemeClr>
              </a:solidFill>
              <a:latin typeface="Californian FB" panose="0207040306080B030204" pitchFamily="18" charset="0"/>
            </a:endParaRPr>
          </a:p>
          <a:p>
            <a:pPr marL="342900" indent="-342900" algn="l">
              <a:lnSpc>
                <a:spcPct val="110000"/>
              </a:lnSpc>
              <a:buFontTx/>
              <a:buChar char="-"/>
            </a:pPr>
            <a:r>
              <a:rPr lang="en-CA" sz="2400" b="1" dirty="0">
                <a:solidFill>
                  <a:schemeClr val="accent1"/>
                </a:solidFill>
                <a:latin typeface="Calibri" panose="020F0502020204030204" pitchFamily="34" charset="0"/>
                <a:cs typeface="Calibri" panose="020F0502020204030204" pitchFamily="34" charset="0"/>
              </a:rPr>
              <a:t>Your Board experience should be positive</a:t>
            </a:r>
          </a:p>
          <a:p>
            <a:pPr marL="342900" indent="-342900" algn="l">
              <a:lnSpc>
                <a:spcPct val="110000"/>
              </a:lnSpc>
              <a:buFontTx/>
              <a:buChar char="-"/>
            </a:pPr>
            <a:r>
              <a:rPr lang="en-CA" sz="2400" b="1" dirty="0">
                <a:solidFill>
                  <a:schemeClr val="accent1"/>
                </a:solidFill>
                <a:latin typeface="Calibri" panose="020F0502020204030204" pitchFamily="34" charset="0"/>
                <a:cs typeface="Calibri" panose="020F0502020204030204" pitchFamily="34" charset="0"/>
              </a:rPr>
              <a:t>The Board is the Caretaker of the Chamber and should always speak as one voice  </a:t>
            </a:r>
          </a:p>
          <a:p>
            <a:pPr marL="342900" indent="-342900" algn="l">
              <a:lnSpc>
                <a:spcPct val="110000"/>
              </a:lnSpc>
              <a:buFontTx/>
              <a:buChar char="-"/>
            </a:pPr>
            <a:r>
              <a:rPr lang="en-CA" sz="2400" b="1" dirty="0">
                <a:solidFill>
                  <a:schemeClr val="accent1"/>
                </a:solidFill>
                <a:latin typeface="Calibri" panose="020F0502020204030204" pitchFamily="34" charset="0"/>
                <a:cs typeface="Calibri" panose="020F0502020204030204" pitchFamily="34" charset="0"/>
              </a:rPr>
              <a:t>No Board member should have any more or less input or authority than another on matters within the Chamber </a:t>
            </a:r>
          </a:p>
          <a:p>
            <a:pPr algn="l">
              <a:lnSpc>
                <a:spcPct val="110000"/>
              </a:lnSpc>
            </a:pPr>
            <a:endParaRPr lang="en-CA" sz="2400" dirty="0">
              <a:solidFill>
                <a:schemeClr val="accent2"/>
              </a:solidFill>
              <a:latin typeface="Calibri" panose="020F0502020204030204" pitchFamily="34" charset="0"/>
              <a:cs typeface="Calibri" panose="020F0502020204030204" pitchFamily="34" charset="0"/>
            </a:endParaRP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62</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16" y="116632"/>
            <a:ext cx="2195735" cy="1562434"/>
          </a:xfrm>
          <a:prstGeom prst="rect">
            <a:avLst/>
          </a:prstGeom>
        </p:spPr>
      </p:pic>
    </p:spTree>
    <p:extLst>
      <p:ext uri="{BB962C8B-B14F-4D97-AF65-F5344CB8AC3E}">
        <p14:creationId xmlns:p14="http://schemas.microsoft.com/office/powerpoint/2010/main" val="201364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258723"/>
            <a:ext cx="5256584" cy="815765"/>
          </a:xfrm>
        </p:spPr>
        <p:txBody>
          <a:bodyPr>
            <a:noAutofit/>
          </a:bodyPr>
          <a:lstStyle/>
          <a:p>
            <a:pPr algn="ctr"/>
            <a:r>
              <a:rPr lang="en-CA" sz="3200" b="1" dirty="0">
                <a:solidFill>
                  <a:schemeClr val="accent2"/>
                </a:solidFill>
                <a:latin typeface="Calibri" panose="020F0502020204030204" pitchFamily="34" charset="0"/>
                <a:cs typeface="Calibri" panose="020F0502020204030204" pitchFamily="34" charset="0"/>
              </a:rPr>
              <a:t>Thank you for Volunteering! </a:t>
            </a:r>
            <a:endParaRPr lang="en-CA" sz="1800" b="1" dirty="0">
              <a:solidFill>
                <a:schemeClr val="accent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423592" y="1702265"/>
            <a:ext cx="7704856" cy="3454928"/>
          </a:xfrm>
          <a:ln>
            <a:noFill/>
          </a:ln>
        </p:spPr>
        <p:txBody>
          <a:bodyPr>
            <a:normAutofit/>
          </a:bodyPr>
          <a:lstStyle/>
          <a:p>
            <a:pPr algn="l"/>
            <a:endParaRPr lang="en-CA" sz="2400" dirty="0">
              <a:solidFill>
                <a:schemeClr val="accent4">
                  <a:lumMod val="75000"/>
                </a:schemeClr>
              </a:solidFill>
              <a:latin typeface="Californian FB" panose="0207040306080B030204" pitchFamily="18" charset="0"/>
            </a:endParaRPr>
          </a:p>
          <a:p>
            <a:pPr algn="l"/>
            <a:endParaRPr lang="en-CA" sz="2400" dirty="0">
              <a:solidFill>
                <a:schemeClr val="accent4">
                  <a:lumMod val="75000"/>
                </a:schemeClr>
              </a:solidFill>
              <a:latin typeface="Californian FB" panose="0207040306080B030204" pitchFamily="18" charset="0"/>
            </a:endParaRPr>
          </a:p>
          <a:p>
            <a:pPr algn="l"/>
            <a:endParaRPr lang="en-CA" sz="2400" dirty="0">
              <a:solidFill>
                <a:schemeClr val="accent4">
                  <a:lumMod val="75000"/>
                </a:schemeClr>
              </a:solidFill>
              <a:latin typeface="Californian FB" panose="0207040306080B030204" pitchFamily="18" charset="0"/>
            </a:endParaRPr>
          </a:p>
        </p:txBody>
      </p:sp>
      <p:sp>
        <p:nvSpPr>
          <p:cNvPr id="7" name="Slide Number Placeholder 6"/>
          <p:cNvSpPr>
            <a:spLocks noGrp="1"/>
          </p:cNvSpPr>
          <p:nvPr>
            <p:ph type="sldNum" sz="quarter" idx="12"/>
          </p:nvPr>
        </p:nvSpPr>
        <p:spPr/>
        <p:txBody>
          <a:bodyPr/>
          <a:lstStyle/>
          <a:p>
            <a:fld id="{876AA15A-6AA9-4381-A536-1B1A65D2EB67}" type="slidenum">
              <a:rPr lang="en-CA" smtClean="0"/>
              <a:t>63</a:t>
            </a:fld>
            <a:endParaRPr lang="en-CA" dirty="0"/>
          </a:p>
        </p:txBody>
      </p:sp>
      <p:pic>
        <p:nvPicPr>
          <p:cNvPr id="12290" name="Picture 2" descr="volunteering cartoons 2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5" y="2636912"/>
            <a:ext cx="9257386" cy="296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FAD427A8-3B59-433E-BFD3-6741D4332A92}"/>
              </a:ext>
            </a:extLst>
          </p:cNvPr>
          <p:cNvSpPr>
            <a:spLocks noGrp="1"/>
          </p:cNvSpPr>
          <p:nvPr>
            <p:ph type="subTitle" idx="1"/>
          </p:nvPr>
        </p:nvSpPr>
        <p:spPr>
          <a:xfrm>
            <a:off x="839416" y="2332101"/>
            <a:ext cx="7917318" cy="3709261"/>
          </a:xfrm>
        </p:spPr>
        <p:txBody>
          <a:bodyPr>
            <a:noAutofit/>
          </a:bodyPr>
          <a:lstStyle/>
          <a:p>
            <a:pPr algn="l"/>
            <a:r>
              <a:rPr lang="en-US" sz="3200" b="1" dirty="0">
                <a:solidFill>
                  <a:schemeClr val="accent2"/>
                </a:solidFill>
                <a:latin typeface="Calibri" panose="020F0502020204030204" pitchFamily="34" charset="0"/>
                <a:ea typeface="+mj-ea"/>
                <a:cs typeface="Calibri" panose="020F0502020204030204" pitchFamily="34" charset="0"/>
              </a:rPr>
              <a:t>Your Chamber – How do you connect to the ACC and the CCC?</a:t>
            </a:r>
          </a:p>
          <a:p>
            <a:pPr algn="l"/>
            <a:br>
              <a:rPr lang="en-US" sz="3200" b="1" dirty="0">
                <a:solidFill>
                  <a:schemeClr val="accent1"/>
                </a:solidFill>
                <a:latin typeface="Calibri" panose="020F0502020204030204" pitchFamily="34" charset="0"/>
                <a:ea typeface="+mj-ea"/>
                <a:cs typeface="Calibri" panose="020F0502020204030204" pitchFamily="34" charset="0"/>
              </a:rPr>
            </a:br>
            <a:r>
              <a:rPr lang="en-US" sz="2800" b="1" dirty="0">
                <a:solidFill>
                  <a:schemeClr val="accent1"/>
                </a:solidFill>
                <a:latin typeface="Calibri" panose="020F0502020204030204" pitchFamily="34" charset="0"/>
                <a:ea typeface="+mj-ea"/>
                <a:cs typeface="Calibri" panose="020F0502020204030204" pitchFamily="34" charset="0"/>
              </a:rPr>
              <a:t>Municipal advocacy – 124 chambers </a:t>
            </a:r>
            <a:br>
              <a:rPr lang="en-US" sz="2800" b="1" dirty="0">
                <a:solidFill>
                  <a:schemeClr val="accent1"/>
                </a:solidFill>
                <a:latin typeface="Calibri" panose="020F0502020204030204" pitchFamily="34" charset="0"/>
                <a:ea typeface="+mj-ea"/>
                <a:cs typeface="Calibri" panose="020F0502020204030204" pitchFamily="34" charset="0"/>
              </a:rPr>
            </a:br>
            <a:r>
              <a:rPr lang="en-US" sz="2800" b="1" dirty="0">
                <a:solidFill>
                  <a:schemeClr val="accent1"/>
                </a:solidFill>
                <a:latin typeface="Calibri" panose="020F0502020204030204" pitchFamily="34" charset="0"/>
                <a:ea typeface="+mj-ea"/>
                <a:cs typeface="Calibri" panose="020F0502020204030204" pitchFamily="34" charset="0"/>
              </a:rPr>
              <a:t>Provincial advocacy – 124 chambers</a:t>
            </a:r>
            <a:br>
              <a:rPr lang="en-US" sz="2800" b="1" dirty="0">
                <a:solidFill>
                  <a:schemeClr val="accent1"/>
                </a:solidFill>
                <a:latin typeface="Calibri" panose="020F0502020204030204" pitchFamily="34" charset="0"/>
                <a:ea typeface="+mj-ea"/>
                <a:cs typeface="Calibri" panose="020F0502020204030204" pitchFamily="34" charset="0"/>
              </a:rPr>
            </a:br>
            <a:r>
              <a:rPr lang="en-US" sz="2800" b="1" dirty="0">
                <a:solidFill>
                  <a:schemeClr val="accent1"/>
                </a:solidFill>
                <a:latin typeface="Calibri" panose="020F0502020204030204" pitchFamily="34" charset="0"/>
                <a:ea typeface="+mj-ea"/>
                <a:cs typeface="Calibri" panose="020F0502020204030204" pitchFamily="34" charset="0"/>
              </a:rPr>
              <a:t>Federal advocacy – 124 chambers (and proxy vote) </a:t>
            </a:r>
            <a:endParaRPr lang="en-US" sz="2800" b="1" dirty="0">
              <a:solidFill>
                <a:schemeClr val="accent1"/>
              </a:solidFill>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en-CA" dirty="0"/>
              <a:t>September 2018</a:t>
            </a:r>
          </a:p>
        </p:txBody>
      </p:sp>
      <p:sp>
        <p:nvSpPr>
          <p:cNvPr id="7" name="Slide Number Placeholder 6"/>
          <p:cNvSpPr>
            <a:spLocks noGrp="1"/>
          </p:cNvSpPr>
          <p:nvPr>
            <p:ph type="sldNum" sz="quarter" idx="12"/>
          </p:nvPr>
        </p:nvSpPr>
        <p:spPr/>
        <p:txBody>
          <a:bodyPr/>
          <a:lstStyle/>
          <a:p>
            <a:fld id="{876AA15A-6AA9-4381-A536-1B1A65D2EB67}" type="slidenum">
              <a:rPr lang="en-CA" smtClean="0"/>
              <a:t>7</a:t>
            </a:fld>
            <a:endParaRPr lang="en-CA" dirty="0"/>
          </a:p>
        </p:txBody>
      </p:sp>
      <p:pic>
        <p:nvPicPr>
          <p:cNvPr id="12" name="Picture 11">
            <a:extLst>
              <a:ext uri="{FF2B5EF4-FFF2-40B4-BE49-F238E27FC236}">
                <a16:creationId xmlns:a16="http://schemas.microsoft.com/office/drawing/2014/main" id="{2A26CD5D-73D2-4B2B-B091-7C4C536FC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456" y="245537"/>
            <a:ext cx="2195735" cy="1562434"/>
          </a:xfrm>
          <a:prstGeom prst="rect">
            <a:avLst/>
          </a:prstGeom>
        </p:spPr>
      </p:pic>
    </p:spTree>
    <p:extLst>
      <p:ext uri="{BB962C8B-B14F-4D97-AF65-F5344CB8AC3E}">
        <p14:creationId xmlns:p14="http://schemas.microsoft.com/office/powerpoint/2010/main" val="253500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8036" y="1802071"/>
            <a:ext cx="5758408" cy="812303"/>
          </a:xfrm>
        </p:spPr>
        <p:txBody>
          <a:bodyPr>
            <a:normAutofit fontScale="90000"/>
          </a:bodyPr>
          <a:lstStyle/>
          <a:p>
            <a:pPr algn="ctr"/>
            <a:r>
              <a:rPr lang="en-CA" b="1" dirty="0">
                <a:solidFill>
                  <a:srgbClr val="336699"/>
                </a:solidFill>
                <a:latin typeface="Calibri" panose="020F0502020204030204" pitchFamily="34" charset="0"/>
                <a:cs typeface="Calibri" panose="020F0502020204030204" pitchFamily="34" charset="0"/>
              </a:rPr>
              <a:t>ACC Committees  </a:t>
            </a:r>
          </a:p>
        </p:txBody>
      </p:sp>
      <p:sp>
        <p:nvSpPr>
          <p:cNvPr id="3" name="Subtitle 2"/>
          <p:cNvSpPr>
            <a:spLocks noGrp="1"/>
          </p:cNvSpPr>
          <p:nvPr>
            <p:ph type="subTitle" idx="1"/>
          </p:nvPr>
        </p:nvSpPr>
        <p:spPr>
          <a:xfrm>
            <a:off x="1501602" y="2701232"/>
            <a:ext cx="7772400" cy="2462431"/>
          </a:xfrm>
        </p:spPr>
        <p:txBody>
          <a:bodyPr>
            <a:normAutofit fontScale="85000" lnSpcReduction="20000"/>
          </a:bodyPr>
          <a:lstStyle/>
          <a:p>
            <a:pPr marL="457200" indent="-457200" algn="l">
              <a:buFont typeface="Arial" panose="020B0604020202020204" pitchFamily="34" charset="0"/>
              <a:buChar char="•"/>
            </a:pPr>
            <a:r>
              <a:rPr lang="en-CA" sz="2400" b="1" dirty="0">
                <a:solidFill>
                  <a:schemeClr val="accent1"/>
                </a:solidFill>
                <a:latin typeface="Calibri" panose="020F0502020204030204" pitchFamily="34" charset="0"/>
                <a:cs typeface="Calibri" panose="020F0502020204030204" pitchFamily="34" charset="0"/>
              </a:rPr>
              <a:t>Policy &amp; Advocacy </a:t>
            </a:r>
          </a:p>
          <a:p>
            <a:pPr marL="457200" indent="-457200" algn="l">
              <a:buFont typeface="Arial" panose="020B0604020202020204" pitchFamily="34" charset="0"/>
              <a:buChar char="•"/>
            </a:pPr>
            <a:r>
              <a:rPr lang="en-CA" sz="2400" b="1" dirty="0">
                <a:solidFill>
                  <a:schemeClr val="accent1"/>
                </a:solidFill>
                <a:latin typeface="Calibri" panose="020F0502020204030204" pitchFamily="34" charset="0"/>
                <a:cs typeface="Calibri" panose="020F0502020204030204" pitchFamily="34" charset="0"/>
              </a:rPr>
              <a:t>Audit</a:t>
            </a:r>
          </a:p>
          <a:p>
            <a:pPr marL="457200" indent="-457200" algn="l">
              <a:buFont typeface="Arial" panose="020B0604020202020204" pitchFamily="34" charset="0"/>
              <a:buChar char="•"/>
            </a:pPr>
            <a:r>
              <a:rPr lang="en-CA" sz="2400" b="1" dirty="0">
                <a:solidFill>
                  <a:schemeClr val="accent1"/>
                </a:solidFill>
                <a:latin typeface="Calibri" panose="020F0502020204030204" pitchFamily="34" charset="0"/>
                <a:cs typeface="Calibri" panose="020F0502020204030204" pitchFamily="34" charset="0"/>
              </a:rPr>
              <a:t>Nominating</a:t>
            </a:r>
          </a:p>
          <a:p>
            <a:pPr marL="457200" indent="-457200" algn="l">
              <a:buFont typeface="Arial" panose="020B0604020202020204" pitchFamily="34" charset="0"/>
              <a:buChar char="•"/>
            </a:pPr>
            <a:r>
              <a:rPr lang="en-CA" sz="2400" b="1" dirty="0">
                <a:solidFill>
                  <a:schemeClr val="accent1"/>
                </a:solidFill>
                <a:latin typeface="Calibri" panose="020F0502020204030204" pitchFamily="34" charset="0"/>
                <a:cs typeface="Calibri" panose="020F0502020204030204" pitchFamily="34" charset="0"/>
              </a:rPr>
              <a:t>Executive </a:t>
            </a:r>
          </a:p>
          <a:p>
            <a:pPr marL="457200" indent="-457200" algn="l">
              <a:buFont typeface="Arial" panose="020B0604020202020204" pitchFamily="34" charset="0"/>
              <a:buChar char="•"/>
            </a:pPr>
            <a:endParaRPr lang="en-CA" sz="2400" b="1" dirty="0">
              <a:solidFill>
                <a:schemeClr val="accent1"/>
              </a:solidFill>
              <a:latin typeface="Calibri" panose="020F0502020204030204" pitchFamily="34" charset="0"/>
              <a:cs typeface="Calibri" panose="020F0502020204030204" pitchFamily="34" charset="0"/>
            </a:endParaRPr>
          </a:p>
          <a:p>
            <a:pPr algn="ctr"/>
            <a:r>
              <a:rPr lang="en-CA" sz="2000" b="1" i="1" dirty="0">
                <a:solidFill>
                  <a:schemeClr val="accent1"/>
                </a:solidFill>
                <a:latin typeface="Calibri" panose="020F0502020204030204" pitchFamily="34" charset="0"/>
                <a:cs typeface="Calibri" panose="020F0502020204030204" pitchFamily="34" charset="0"/>
              </a:rPr>
              <a:t>The ACC is always looking for  business minded  individuals. I invite you to look into how you may serve at the Alberta Chamber level.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3" y="139830"/>
            <a:ext cx="2195735" cy="1562434"/>
          </a:xfrm>
          <a:prstGeom prst="rect">
            <a:avLst/>
          </a:prstGeom>
        </p:spPr>
      </p:pic>
      <p:sp>
        <p:nvSpPr>
          <p:cNvPr id="7" name="Slide Number Placeholder 6"/>
          <p:cNvSpPr>
            <a:spLocks noGrp="1"/>
          </p:cNvSpPr>
          <p:nvPr>
            <p:ph type="sldNum" sz="quarter" idx="12"/>
          </p:nvPr>
        </p:nvSpPr>
        <p:spPr/>
        <p:txBody>
          <a:bodyPr/>
          <a:lstStyle/>
          <a:p>
            <a:fld id="{876AA15A-6AA9-4381-A536-1B1A65D2EB67}" type="slidenum">
              <a:rPr lang="en-CA" smtClean="0"/>
              <a:t>8</a:t>
            </a:fld>
            <a:endParaRPr lang="en-CA" dirty="0"/>
          </a:p>
        </p:txBody>
      </p:sp>
    </p:spTree>
    <p:extLst>
      <p:ext uri="{BB962C8B-B14F-4D97-AF65-F5344CB8AC3E}">
        <p14:creationId xmlns:p14="http://schemas.microsoft.com/office/powerpoint/2010/main" val="3477350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6AA15A-6AA9-4381-A536-1B1A65D2EB67}" type="slidenum">
              <a:rPr lang="en-CA" smtClean="0"/>
              <a:t>9</a:t>
            </a:fld>
            <a:endParaRPr lang="en-CA" dirty="0"/>
          </a:p>
        </p:txBody>
      </p:sp>
      <p:pic>
        <p:nvPicPr>
          <p:cNvPr id="3" name="Picture 2">
            <a:extLst>
              <a:ext uri="{FF2B5EF4-FFF2-40B4-BE49-F238E27FC236}">
                <a16:creationId xmlns:a16="http://schemas.microsoft.com/office/drawing/2014/main" id="{E5B0DB04-6FD9-4ADE-8281-CDB695964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550915"/>
            <a:ext cx="6120680" cy="4673010"/>
          </a:xfrm>
          <a:prstGeom prst="rect">
            <a:avLst/>
          </a:prstGeom>
        </p:spPr>
      </p:pic>
      <p:sp>
        <p:nvSpPr>
          <p:cNvPr id="5" name="TextBox 4">
            <a:extLst>
              <a:ext uri="{FF2B5EF4-FFF2-40B4-BE49-F238E27FC236}">
                <a16:creationId xmlns:a16="http://schemas.microsoft.com/office/drawing/2014/main" id="{1A75B5BA-BEE6-4F68-98A4-DCEC436C27C8}"/>
              </a:ext>
            </a:extLst>
          </p:cNvPr>
          <p:cNvSpPr txBox="1"/>
          <p:nvPr/>
        </p:nvSpPr>
        <p:spPr>
          <a:xfrm>
            <a:off x="2423592" y="508539"/>
            <a:ext cx="6984776" cy="923330"/>
          </a:xfrm>
          <a:prstGeom prst="rect">
            <a:avLst/>
          </a:prstGeom>
          <a:noFill/>
        </p:spPr>
        <p:txBody>
          <a:bodyPr wrap="square" rtlCol="0">
            <a:spAutoFit/>
          </a:bodyPr>
          <a:lstStyle/>
          <a:p>
            <a:r>
              <a:rPr lang="en-US" sz="5400" dirty="0">
                <a:solidFill>
                  <a:srgbClr val="3366CC"/>
                </a:solidFill>
                <a:latin typeface="Calibri" panose="020F0502020204030204" pitchFamily="34" charset="0"/>
                <a:cs typeface="Calibri" panose="020F0502020204030204" pitchFamily="34" charset="0"/>
              </a:rPr>
              <a:t>Ok, so now what? </a:t>
            </a:r>
          </a:p>
        </p:txBody>
      </p:sp>
    </p:spTree>
    <p:extLst>
      <p:ext uri="{BB962C8B-B14F-4D97-AF65-F5344CB8AC3E}">
        <p14:creationId xmlns:p14="http://schemas.microsoft.com/office/powerpoint/2010/main" val="21983313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1732</TotalTime>
  <Words>3188</Words>
  <Application>Microsoft Office PowerPoint</Application>
  <PresentationFormat>Widescreen</PresentationFormat>
  <Paragraphs>472</Paragraphs>
  <Slides>63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Andalus</vt:lpstr>
      <vt:lpstr>Arial</vt:lpstr>
      <vt:lpstr>Calibri</vt:lpstr>
      <vt:lpstr>Californian FB</vt:lpstr>
      <vt:lpstr>Trebuchet MS</vt:lpstr>
      <vt:lpstr>Wingdings</vt:lpstr>
      <vt:lpstr>Wingdings 3</vt:lpstr>
      <vt:lpstr>Facet</vt:lpstr>
      <vt:lpstr>PowerPoint Presentation</vt:lpstr>
      <vt:lpstr>Topics</vt:lpstr>
      <vt:lpstr>Ground Rules</vt:lpstr>
      <vt:lpstr>Thanks! </vt:lpstr>
      <vt:lpstr>Why are we here? </vt:lpstr>
      <vt:lpstr>Role of the ACC </vt:lpstr>
      <vt:lpstr>PowerPoint Presentation</vt:lpstr>
      <vt:lpstr>ACC Committees  </vt:lpstr>
      <vt:lpstr>PowerPoint Presentation</vt:lpstr>
      <vt:lpstr>PowerPoint Presentation</vt:lpstr>
      <vt:lpstr>PowerPoint Presentation</vt:lpstr>
      <vt:lpstr>PowerPoint Presentation</vt:lpstr>
      <vt:lpstr>Governance Tools</vt:lpstr>
      <vt:lpstr>Bylaws, Shmylaws!! </vt:lpstr>
      <vt:lpstr>PowerPoint Presentation</vt:lpstr>
      <vt:lpstr>PowerPoint Presentation</vt:lpstr>
      <vt:lpstr>Your Chamber is a business so what's your plan? </vt:lpstr>
      <vt:lpstr>The Boards JOB  (Yes you have one)</vt:lpstr>
      <vt:lpstr>You are the Ambassadors for your Chamber</vt:lpstr>
      <vt:lpstr>PowerPoint Presentation</vt:lpstr>
      <vt:lpstr>PowerPoint Presentation</vt:lpstr>
      <vt:lpstr>Board Legal Considerations</vt:lpstr>
      <vt:lpstr>Board Legal Considerations</vt:lpstr>
      <vt:lpstr>Board Legal Considerations</vt:lpstr>
      <vt:lpstr>What YOU CANNOT do to Minimize risk</vt:lpstr>
      <vt:lpstr>What YOU CAN do to Minimize Risk</vt:lpstr>
      <vt:lpstr>Code of Conduct</vt:lpstr>
      <vt:lpstr>PowerPoint Presentation</vt:lpstr>
      <vt:lpstr>YOU CAN’T BE ALL THINGS TO ALL PEOPLE, so take care of your fans!   Decide what makes your Chamber Money, friends and famous. The best thing about chambers is that we dip our toes into so many pools, and the worst things about chambers is that we dip our toes into so many pools</vt:lpstr>
      <vt:lpstr>Projects and Events</vt:lpstr>
      <vt:lpstr>PowerPoint Presentation</vt:lpstr>
      <vt:lpstr>PowerPoint Presentation</vt:lpstr>
      <vt:lpstr>Cautionary Notes </vt:lpstr>
      <vt:lpstr>Conflict of Interest</vt:lpstr>
      <vt:lpstr>The Board  Staff Relationship </vt:lpstr>
      <vt:lpstr>Reality Check</vt:lpstr>
      <vt:lpstr>Budget &amp; Finances </vt:lpstr>
      <vt:lpstr>Practical Steps for Board Service</vt:lpstr>
      <vt:lpstr>PowerPoint Presentation</vt:lpstr>
      <vt:lpstr>Role of the President</vt:lpstr>
      <vt:lpstr>Role of the Vice President or Chair</vt:lpstr>
      <vt:lpstr>Role of the Treasurer</vt:lpstr>
      <vt:lpstr>PowerPoint Presentation</vt:lpstr>
      <vt:lpstr>The ED ensures adequate records are maintained &amp; assists in conducting the business affairs in accordance with directives and policies Manage the day to day affairs Hire and discharge any additional staff Prepare for, record and circulate minutes of meetings Ensure files for financials, minutes, correspondence and other relative information is maintained Act as a signing authority for the Chamber  </vt:lpstr>
      <vt:lpstr>Executive Committee </vt:lpstr>
      <vt:lpstr>Financial Responsibilities</vt:lpstr>
      <vt:lpstr>Financial Responsibilities</vt:lpstr>
      <vt:lpstr>PowerPoint Presentation</vt:lpstr>
      <vt:lpstr>Committees </vt:lpstr>
      <vt:lpstr>PowerPoint Presentation</vt:lpstr>
      <vt:lpstr>Structure of Committees </vt:lpstr>
      <vt:lpstr>Board Meetings </vt:lpstr>
      <vt:lpstr>Board Meetings</vt:lpstr>
      <vt:lpstr>Board Meetings</vt:lpstr>
      <vt:lpstr>Minutes</vt:lpstr>
      <vt:lpstr>PowerPoint Presentation</vt:lpstr>
      <vt:lpstr>Strategic Planning Process</vt:lpstr>
      <vt:lpstr>Goal Setting </vt:lpstr>
      <vt:lpstr>Measuring Performance </vt:lpstr>
      <vt:lpstr>Risk Management </vt:lpstr>
      <vt:lpstr>PowerPoint Presentation</vt:lpstr>
      <vt:lpstr>Thank you! </vt:lpstr>
      <vt:lpstr>Thank you for Volunteering!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we here?</dc:title>
  <dc:creator>Irven Snider</dc:creator>
  <cp:lastModifiedBy>Tracy Acorn</cp:lastModifiedBy>
  <cp:revision>135</cp:revision>
  <cp:lastPrinted>2019-05-12T20:56:49Z</cp:lastPrinted>
  <dcterms:created xsi:type="dcterms:W3CDTF">2014-04-03T15:03:27Z</dcterms:created>
  <dcterms:modified xsi:type="dcterms:W3CDTF">2021-06-29T17:15:43Z</dcterms:modified>
</cp:coreProperties>
</file>