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57" r:id="rId7"/>
    <p:sldId id="259" r:id="rId8"/>
    <p:sldId id="262" r:id="rId9"/>
    <p:sldId id="260" r:id="rId10"/>
    <p:sldId id="280" r:id="rId11"/>
    <p:sldId id="261" r:id="rId12"/>
    <p:sldId id="266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8" r:id="rId21"/>
    <p:sldId id="271" r:id="rId22"/>
    <p:sldId id="277" r:id="rId23"/>
    <p:sldId id="272" r:id="rId24"/>
    <p:sldId id="274" r:id="rId25"/>
    <p:sldId id="275" r:id="rId26"/>
    <p:sldId id="27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7417C8-C1BA-4B57-ABC8-9D20486F693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E0F2DE-8F5C-4588-8A43-38EA54A1C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7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CB6FF9-AF6A-4C14-BB4C-00F82881895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B371BB-731C-4475-9BBA-6350B0EC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0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1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9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3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4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33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7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39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0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9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9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4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9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371BB-731C-4475-9BBA-6350B0ECD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990600" y="1524000"/>
            <a:ext cx="7589838" cy="0"/>
          </a:xfrm>
          <a:prstGeom prst="line">
            <a:avLst/>
          </a:prstGeom>
          <a:ln w="120650" cap="flat" cmpd="dbl">
            <a:solidFill>
              <a:srgbClr val="336699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3E56-24DD-4CF6-B79C-3CB2AD94843D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DD71-69CD-4570-803F-E5CF7F4AC60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62782"/>
            <a:ext cx="3200400" cy="7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4" y="8374"/>
            <a:ext cx="1093596" cy="9562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772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Report to the [enter name] Chamber</a:t>
            </a: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Board of Directors</a:t>
            </a:r>
          </a:p>
          <a:p>
            <a:endParaRPr lang="en-US" sz="9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By chamber people. For chamber people.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180681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Chambers of Commerce Group Insurance Plan®</a:t>
            </a:r>
          </a:p>
        </p:txBody>
      </p:sp>
    </p:spTree>
    <p:extLst>
      <p:ext uri="{BB962C8B-B14F-4D97-AF65-F5344CB8AC3E}">
        <p14:creationId xmlns:p14="http://schemas.microsoft.com/office/powerpoint/2010/main" val="179858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49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 Successful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4" y="16632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Your chamber benefits in many ways: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New memberships!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Administration fees! </a:t>
            </a:r>
          </a:p>
          <a:p>
            <a:pPr>
              <a:lnSpc>
                <a:spcPct val="95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Stable revenue source!</a:t>
            </a:r>
          </a:p>
          <a:p>
            <a:pPr>
              <a:lnSpc>
                <a:spcPct val="95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A unique benefit ONLY available to YOUR members!</a:t>
            </a:r>
          </a:p>
          <a:p>
            <a:pPr>
              <a:lnSpc>
                <a:spcPct val="95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Improved member retention!</a:t>
            </a:r>
          </a:p>
          <a:p>
            <a:pPr>
              <a:lnSpc>
                <a:spcPct val="95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All your member firms are eligible! </a:t>
            </a:r>
            <a:r>
              <a:rPr lang="en-US" sz="2600" dirty="0"/>
              <a:t>(including one person firms, farms, </a:t>
            </a:r>
            <a:r>
              <a:rPr lang="en-US" sz="2600"/>
              <a:t>&amp; home-based </a:t>
            </a:r>
            <a:r>
              <a:rPr lang="en-US" sz="2600" dirty="0"/>
              <a:t>businesses)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In-force Premium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???% increase </a:t>
            </a:r>
            <a:r>
              <a:rPr lang="en-US" sz="4000" dirty="0">
                <a:solidFill>
                  <a:srgbClr val="0070C0"/>
                </a:solidFill>
              </a:rPr>
              <a:t>2016-2019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[enter name] Chamber of Commerce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[enter #]</a:t>
            </a:r>
            <a:r>
              <a:rPr lang="en-US" dirty="0"/>
              <a:t> members on the Plan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94161"/>
              </p:ext>
            </p:extLst>
          </p:nvPr>
        </p:nvGraphicFramePr>
        <p:xfrm>
          <a:off x="1447800" y="2590800"/>
          <a:ext cx="6324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BILLED</a:t>
                      </a:r>
                      <a:r>
                        <a:rPr lang="en-US" sz="2800" baseline="0" dirty="0"/>
                        <a:t> PREMIUM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2021 </a:t>
                      </a:r>
                      <a:r>
                        <a:rPr lang="en-US" sz="2000" dirty="0"/>
                        <a:t>(projected)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39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3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Administration Fees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???% increase </a:t>
            </a:r>
            <a:r>
              <a:rPr lang="en-US" sz="4000" dirty="0">
                <a:solidFill>
                  <a:srgbClr val="0070C0"/>
                </a:solidFill>
              </a:rPr>
              <a:t>2016-2019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dirty="0"/>
              <a:t>[enter name] Chamber of Commerce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62030"/>
              </p:ext>
            </p:extLst>
          </p:nvPr>
        </p:nvGraphicFramePr>
        <p:xfrm>
          <a:off x="1371600" y="2362200"/>
          <a:ext cx="64008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ADMINISTRATION FEES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2021 </a:t>
                      </a:r>
                      <a:r>
                        <a:rPr lang="en-US" sz="2000" dirty="0"/>
                        <a:t>(projected)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/>
                        <a:t>2017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2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2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Advisor’s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4" y="1726328"/>
            <a:ext cx="7924786" cy="4525963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Participate in the </a:t>
            </a:r>
            <a:r>
              <a:rPr lang="en-US" i="1" dirty="0"/>
              <a:t>National Marketing Services Program</a:t>
            </a:r>
            <a:r>
              <a:rPr lang="en-US" dirty="0"/>
              <a:t> 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Develop co-operative marketing strategies with local chamber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Market the plan through events, trade shows, media, and websites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Attend annual advisor training seminars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Provide continuous service and support to insured firms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49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Chamber’s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180" y="17578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4100" dirty="0">
                <a:cs typeface="Times New Roman" pitchFamily="18" charset="0"/>
              </a:rPr>
              <a:t>Endorse the program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4100" dirty="0">
                <a:cs typeface="Times New Roman" pitchFamily="18" charset="0"/>
              </a:rPr>
              <a:t>Monthly membership confirmation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4100" dirty="0"/>
              <a:t>Joint marketing initiatives with local marketing advisor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4100" dirty="0"/>
              <a:t>Invest a minimum of </a:t>
            </a:r>
            <a:r>
              <a:rPr lang="en-US" sz="4100" b="1" dirty="0">
                <a:solidFill>
                  <a:srgbClr val="0070C0"/>
                </a:solidFill>
              </a:rPr>
              <a:t>10% of administration fees back into the program </a:t>
            </a:r>
            <a:r>
              <a:rPr lang="en-US" sz="4100" dirty="0"/>
              <a:t>– directly or through “in kind” contributions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4100" dirty="0"/>
              <a:t>Website 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4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Chamber Administrator’s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4" y="174209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dirty="0"/>
              <a:t>Administrator’s Plan Guide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dirty="0"/>
              <a:t>“Benefit Facts” information articles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dirty="0"/>
              <a:t>Camera-ready advertising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dirty="0"/>
              <a:t>Pre-approach letters for members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dirty="0"/>
              <a:t>Monthly membership fee collection option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ü"/>
            </a:pPr>
            <a:r>
              <a:rPr lang="en-US" b="1" i="1" dirty="0">
                <a:solidFill>
                  <a:srgbClr val="0070C0"/>
                </a:solidFill>
              </a:rPr>
              <a:t>www.chamberplan.ca</a:t>
            </a:r>
            <a:r>
              <a:rPr lang="en-US" dirty="0"/>
              <a:t> national website</a:t>
            </a:r>
          </a:p>
          <a:p>
            <a:pPr marL="457200" lvl="1" indent="0">
              <a:lnSpc>
                <a:spcPct val="90000"/>
              </a:lnSpc>
              <a:buClr>
                <a:srgbClr val="0070C0"/>
              </a:buClr>
              <a:buSzPct val="75000"/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7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Chamber Partnership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A list of “high impact” activities your chamber can do to support, promote, and realize the </a:t>
            </a:r>
            <a:r>
              <a:rPr lang="en-US">
                <a:solidFill>
                  <a:srgbClr val="000000"/>
                </a:solidFill>
              </a:rPr>
              <a:t>greatest benefit </a:t>
            </a:r>
            <a:r>
              <a:rPr lang="en-US" dirty="0">
                <a:solidFill>
                  <a:srgbClr val="000000"/>
                </a:solidFill>
              </a:rPr>
              <a:t>from your Chambers of Commerce Group Insurance Plan®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24748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Working together!</a:t>
            </a:r>
            <a:endParaRPr lang="en-US" sz="2800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3A288DE-AD95-4F41-A2AB-A8B40765A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52400"/>
            <a:ext cx="5534891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Successful “Joint Marketing”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14" y="1742094"/>
            <a:ext cx="8000986" cy="45259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Provide marketing advisor with a monthly list of your new members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Insert Chambers Plan marketing brochure in mail-outs to members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Insert Chambers Plan articles in newsletters and chamber publications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Send a letter of “endorsement or support” to members. Have your marketing advisor follow up.</a:t>
            </a:r>
          </a:p>
          <a:p>
            <a:pPr marL="457200" indent="-457200"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Put a link on your website to </a:t>
            </a:r>
            <a:r>
              <a:rPr lang="en-US" b="1" i="1" dirty="0">
                <a:solidFill>
                  <a:srgbClr val="0070C0"/>
                </a:solidFill>
              </a:rPr>
              <a:t>www.chamberplan.ca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34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Resources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0A62E89-C38A-4144-AAE2-FE417DEF5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131">
            <a:off x="1383628" y="1582181"/>
            <a:ext cx="6666469" cy="3999881"/>
          </a:xfrm>
          <a:prstGeom prst="rect">
            <a:avLst/>
          </a:prstGeom>
          <a:effectLst>
            <a:outerShdw blurRad="1397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33350"/>
            <a:bevelB/>
          </a:sp3d>
        </p:spPr>
      </p:pic>
    </p:spTree>
    <p:extLst>
      <p:ext uri="{BB962C8B-B14F-4D97-AF65-F5344CB8AC3E}">
        <p14:creationId xmlns:p14="http://schemas.microsoft.com/office/powerpoint/2010/main" val="186465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768" y="1610041"/>
            <a:ext cx="8069832" cy="204940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[enter Advisor name]</a:t>
            </a: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>&amp;</a:t>
            </a:r>
            <a:br>
              <a:rPr lang="en-US" sz="3600" dirty="0"/>
            </a:br>
            <a:r>
              <a:rPr lang="en-US" sz="3600" dirty="0"/>
              <a:t>Chambers of Commerce Group Insurance Plan®</a:t>
            </a:r>
            <a:br>
              <a:rPr lang="en-US" sz="3600" dirty="0"/>
            </a:br>
            <a:br>
              <a:rPr lang="en-US" sz="3600" dirty="0"/>
            </a:br>
            <a:r>
              <a:rPr lang="en-US" dirty="0"/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86880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[enter chamber name] Board Members</a:t>
            </a:r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C4DDF-A830-4A0C-BA2A-3E014C7DD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12" y="0"/>
            <a:ext cx="2380488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2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Remember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Chambers of Commerce Group Insurance Plan® </a:t>
            </a:r>
            <a:r>
              <a:rPr lang="en-US" b="1" dirty="0">
                <a:solidFill>
                  <a:srgbClr val="0070C0"/>
                </a:solidFill>
              </a:rPr>
              <a:t>belongs to YOUR chamber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is a unique benefit </a:t>
            </a:r>
            <a:r>
              <a:rPr lang="en-US" b="1" dirty="0">
                <a:solidFill>
                  <a:srgbClr val="0070C0"/>
                </a:solidFill>
              </a:rPr>
              <a:t>exclusively available </a:t>
            </a:r>
            <a:r>
              <a:rPr lang="en-US" dirty="0"/>
              <a:t>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members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2590800"/>
            <a:ext cx="7772400" cy="1470025"/>
          </a:xfrm>
        </p:spPr>
        <p:txBody>
          <a:bodyPr>
            <a:noAutofit/>
          </a:bodyPr>
          <a:lstStyle/>
          <a:p>
            <a:pPr marL="0" indent="0">
              <a:spcAft>
                <a:spcPct val="50000"/>
              </a:spcAft>
            </a:pPr>
            <a:r>
              <a:rPr lang="en-US" sz="3600" dirty="0"/>
              <a:t>With </a:t>
            </a:r>
            <a:r>
              <a:rPr lang="en-US" sz="3600" b="1" dirty="0">
                <a:solidFill>
                  <a:srgbClr val="0070C0"/>
                </a:solidFill>
              </a:rPr>
              <a:t>your help </a:t>
            </a:r>
            <a:r>
              <a:rPr lang="en-US" sz="3600" dirty="0"/>
              <a:t>we can strengthen our partnership and realize the potential of this unique membership benefit!</a:t>
            </a:r>
            <a:br>
              <a:rPr lang="en-US" sz="3600" dirty="0"/>
            </a:br>
            <a:br>
              <a:rPr lang="en-US" sz="3600" dirty="0"/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897" y="3886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Let’s work together today to make our partnership better tomorrow!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71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7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Open Forum &amp;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37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</a:rPr>
              <a:t>AT WORK FOR …</a:t>
            </a:r>
          </a:p>
          <a:p>
            <a:pPr algn="ctr"/>
            <a:r>
              <a:rPr lang="en-US" sz="3600" b="1" dirty="0"/>
              <a:t>[</a:t>
            </a:r>
            <a:r>
              <a:rPr lang="en-US" sz="3600" b="1"/>
              <a:t>enter name]</a:t>
            </a:r>
            <a:endParaRPr lang="en-US" sz="3600" b="1" dirty="0"/>
          </a:p>
          <a:p>
            <a:pPr algn="ctr"/>
            <a:r>
              <a:rPr lang="en-US" sz="3600" b="1" dirty="0"/>
              <a:t>Chamber of Commerce</a:t>
            </a:r>
            <a:endParaRPr lang="en-US" sz="36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66800" y="28956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CA" sz="6000" dirty="0">
                <a:solidFill>
                  <a:srgbClr val="0070C0"/>
                </a:solidFill>
              </a:rPr>
              <a:t>Unlimited potential for</a:t>
            </a:r>
            <a:br>
              <a:rPr lang="en-CA" sz="6000" dirty="0">
                <a:solidFill>
                  <a:srgbClr val="0070C0"/>
                </a:solidFill>
              </a:rPr>
            </a:br>
            <a:r>
              <a:rPr lang="en-CA" sz="6000" dirty="0">
                <a:solidFill>
                  <a:srgbClr val="0070C0"/>
                </a:solidFill>
              </a:rPr>
              <a:t>non-dues revenue!</a:t>
            </a:r>
            <a:br>
              <a:rPr lang="en-CA" sz="6000" dirty="0">
                <a:solidFill>
                  <a:srgbClr val="0070C0"/>
                </a:solidFill>
              </a:rPr>
            </a:br>
            <a:br>
              <a:rPr lang="en-CA" sz="3600" b="1" dirty="0">
                <a:solidFill>
                  <a:srgbClr val="0070C0"/>
                </a:solidFill>
              </a:rPr>
            </a:br>
            <a:r>
              <a:rPr lang="en-CA" sz="4900" b="1" dirty="0">
                <a:solidFill>
                  <a:srgbClr val="BF9000"/>
                </a:solidFill>
                <a:latin typeface="+mn-lt"/>
              </a:rPr>
              <a:t>Chamber run, Chamber owned!</a:t>
            </a:r>
          </a:p>
        </p:txBody>
      </p:sp>
    </p:spTree>
    <p:extLst>
      <p:ext uri="{BB962C8B-B14F-4D97-AF65-F5344CB8AC3E}">
        <p14:creationId xmlns:p14="http://schemas.microsoft.com/office/powerpoint/2010/main" val="30912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3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Chambers Plan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What’s it all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8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Run for small business by small business interests</a:t>
            </a:r>
          </a:p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In operation since the early 1970s</a:t>
            </a:r>
          </a:p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Largest plan of its kind in Canada</a:t>
            </a:r>
          </a:p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Run under non-profit CCICC </a:t>
            </a:r>
            <a:r>
              <a:rPr lang="en-US" sz="2800" dirty="0">
                <a:solidFill>
                  <a:srgbClr val="000000"/>
                </a:solidFill>
              </a:rPr>
              <a:t>(Chambers of Chamber Insurance Corporation of Canada)</a:t>
            </a:r>
          </a:p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Directors of CCICC are all chamber administrators or volunteers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09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Chambers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Serves member firms across Canada</a:t>
            </a:r>
          </a:p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30,000 firms and 167,000 employees</a:t>
            </a:r>
          </a:p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Sponsored by over 1,100 chambers and boards of trade</a:t>
            </a:r>
          </a:p>
          <a:p>
            <a:pPr marL="457200" indent="-457200">
              <a:spcBef>
                <a:spcPct val="10000"/>
              </a:spcBef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</a:rPr>
              <a:t>Johnston Group Inc., our third-party administrator, has been a 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    recipient of Canada’s Top 50 Best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    Managed Companies each year</a:t>
            </a:r>
          </a:p>
          <a:p>
            <a:pPr marL="0" indent="0">
              <a:spcBef>
                <a:spcPct val="100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    since 2001!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0"/>
            <a:ext cx="2628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768" y="1905001"/>
            <a:ext cx="8069832" cy="20494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$3 million dollars in Administration Fees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paid to participating chambers and boards of trade in Prairie Region last fiscal year!!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Alberta and Saskatchewan)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What’s Happening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in the Marketplace?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88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ct val="1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Employers want affordable and comprehensive benefits which are easy to administer</a:t>
            </a:r>
          </a:p>
          <a:p>
            <a:pPr marL="457200" indent="-457200">
              <a:spcBef>
                <a:spcPct val="1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Limited benefit plan options available in the marketplace for small firms</a:t>
            </a:r>
          </a:p>
          <a:p>
            <a:pPr marL="457200" indent="-457200">
              <a:spcBef>
                <a:spcPct val="1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Rapidly rising health care expenses – especially prescription drugs</a:t>
            </a:r>
          </a:p>
          <a:p>
            <a:pPr marL="457200" indent="-457200">
              <a:spcBef>
                <a:spcPct val="1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Employers and employees are getting older</a:t>
            </a:r>
          </a:p>
          <a:p>
            <a:pPr marL="457200" indent="-457200">
              <a:spcBef>
                <a:spcPct val="1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Rising number of disability claims</a:t>
            </a:r>
          </a:p>
          <a:p>
            <a:pPr marL="457200" indent="-457200">
              <a:spcBef>
                <a:spcPct val="1000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Governments are continuing to “off load”                             the cost of providing health benefits to citizens</a:t>
            </a:r>
          </a:p>
        </p:txBody>
      </p:sp>
    </p:spTree>
    <p:extLst>
      <p:ext uri="{BB962C8B-B14F-4D97-AF65-F5344CB8AC3E}">
        <p14:creationId xmlns:p14="http://schemas.microsoft.com/office/powerpoint/2010/main" val="8664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43F7-D665-4788-9464-907CB36C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COVID-19</a:t>
            </a:r>
            <a:endParaRPr lang="en-CA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CF4A-1193-43E8-8F73-FC0DF1D39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Chambers Plan is doing all we can to help small business maintain their employee benefits.</a:t>
            </a:r>
          </a:p>
          <a:p>
            <a:pPr marL="0" indent="0" algn="ctr">
              <a:buNone/>
            </a:pPr>
            <a:r>
              <a:rPr lang="en-US" sz="2400" dirty="0"/>
              <a:t>(</a:t>
            </a:r>
            <a:r>
              <a:rPr lang="en-US" sz="2400" i="1" dirty="0"/>
              <a:t>attached handout</a:t>
            </a:r>
            <a:r>
              <a:rPr lang="en-US" sz="2400" dirty="0"/>
              <a:t>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7257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Chambers Group Insurance Plan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Guaranteed coverage option for 1-2 person firms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Provides small businesses with access to “big business” group plan features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Exclusive agency distribution system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Not a package – fully customized plan designs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Fully or partially pooled benefits </a:t>
            </a:r>
            <a:r>
              <a:rPr lang="en-US" sz="2400" dirty="0"/>
              <a:t>(up to 9 lives)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History of price stability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Reputation for exceptional service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dirty="0"/>
              <a:t>Continuous plan 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768" y="1905001"/>
            <a:ext cx="8069832" cy="20494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 it for the local chamber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why you should support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Chambers Plan!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9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F44924F740B4C9BA3EB41A2770CAE" ma:contentTypeVersion="1" ma:contentTypeDescription="Create a new document." ma:contentTypeScope="" ma:versionID="db1c996a68c70cfa368955bec4311bfb">
  <xsd:schema xmlns:xsd="http://www.w3.org/2001/XMLSchema" xmlns:xs="http://www.w3.org/2001/XMLSchema" xmlns:p="http://schemas.microsoft.com/office/2006/metadata/properties" xmlns:ns3="1d3607c0-659d-4604-8cee-85712d80f17f" targetNamespace="http://schemas.microsoft.com/office/2006/metadata/properties" ma:root="true" ma:fieldsID="b3ae8194044b5300067f53e20676235a" ns3:_="">
    <xsd:import namespace="1d3607c0-659d-4604-8cee-85712d80f17f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607c0-659d-4604-8cee-85712d80f1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D9B673-7B7D-4876-947E-28F87F1A5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607c0-659d-4604-8cee-85712d80f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B205BB-2ADB-421E-8FFE-CB2CA694EE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DB14DF-50E5-47F8-A95F-BBA55DAB5A02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1d3607c0-659d-4604-8cee-85712d80f17f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786</Words>
  <Application>Microsoft Office PowerPoint</Application>
  <PresentationFormat>On-screen Show (4:3)</PresentationFormat>
  <Paragraphs>146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Office Theme</vt:lpstr>
      <vt:lpstr>PowerPoint Presentation</vt:lpstr>
      <vt:lpstr> [enter Advisor name] &amp; Chambers of Commerce Group Insurance Plan®  Welcome</vt:lpstr>
      <vt:lpstr>Chambers Plan What’s it all about?</vt:lpstr>
      <vt:lpstr>Chambers Plan</vt:lpstr>
      <vt:lpstr>Over $3 million dollars in Administration Fees was paid to participating chambers and boards of trade in Prairie Region last fiscal year!!  (Alberta and Saskatchewan)</vt:lpstr>
      <vt:lpstr>What’s Happening in the Marketplace?</vt:lpstr>
      <vt:lpstr>COVID-19</vt:lpstr>
      <vt:lpstr>Chambers Group Insurance Plan Advantage</vt:lpstr>
      <vt:lpstr>What’s in it for the local chamber – why you should support Chambers Plan!</vt:lpstr>
      <vt:lpstr>A Successful Partnership</vt:lpstr>
      <vt:lpstr>In-force Premium ???% increase 2016-2019</vt:lpstr>
      <vt:lpstr>Administration Fees ???% increase 2016-2019</vt:lpstr>
      <vt:lpstr>Advisor’s Role</vt:lpstr>
      <vt:lpstr>Chamber’s Role</vt:lpstr>
      <vt:lpstr>Chamber Administrator’s Resources</vt:lpstr>
      <vt:lpstr>Chamber Partnership Checklist</vt:lpstr>
      <vt:lpstr>PowerPoint Presentation</vt:lpstr>
      <vt:lpstr>Successful “Joint Marketing” Ideas</vt:lpstr>
      <vt:lpstr>Resources</vt:lpstr>
      <vt:lpstr>Remember …</vt:lpstr>
      <vt:lpstr>With your help we can strengthen our partnership and realize the potential of this unique membership benefit!  </vt:lpstr>
      <vt:lpstr>Open Forum &amp; Questions</vt:lpstr>
      <vt:lpstr>Unlimited potential for non-dues revenue!  Chamber run, Chamber owned!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Pam Brace</cp:lastModifiedBy>
  <cp:revision>76</cp:revision>
  <cp:lastPrinted>2011-06-13T18:37:56Z</cp:lastPrinted>
  <dcterms:created xsi:type="dcterms:W3CDTF">2010-11-11T18:23:08Z</dcterms:created>
  <dcterms:modified xsi:type="dcterms:W3CDTF">2021-06-15T16:00:29Z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0x010100769F44924F740B4C9BA3EB41A2770CAE</vt:lpwstr>
  </property>
  <property fmtid="{D5CDD505-2E9C-101B-9397-08002B2CF9AE}" pid="3" name="IsMyDocuments">
    <vt:bool>true</vt:bool>
  </property>
</Properties>
</file>